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7"/>
  </p:notesMasterIdLst>
  <p:sldIdLst>
    <p:sldId id="357" r:id="rId2"/>
    <p:sldId id="358" r:id="rId3"/>
    <p:sldId id="359" r:id="rId4"/>
    <p:sldId id="360" r:id="rId5"/>
    <p:sldId id="361" r:id="rId6"/>
    <p:sldId id="362" r:id="rId7"/>
    <p:sldId id="364" r:id="rId8"/>
    <p:sldId id="365" r:id="rId9"/>
    <p:sldId id="366" r:id="rId10"/>
    <p:sldId id="367" r:id="rId11"/>
    <p:sldId id="368" r:id="rId12"/>
    <p:sldId id="369" r:id="rId13"/>
    <p:sldId id="370" r:id="rId14"/>
    <p:sldId id="371" r:id="rId15"/>
    <p:sldId id="372" r:id="rId16"/>
    <p:sldId id="373" r:id="rId17"/>
    <p:sldId id="374" r:id="rId18"/>
    <p:sldId id="375" r:id="rId19"/>
    <p:sldId id="376" r:id="rId20"/>
    <p:sldId id="377" r:id="rId21"/>
    <p:sldId id="454" r:id="rId22"/>
    <p:sldId id="455" r:id="rId23"/>
    <p:sldId id="456" r:id="rId24"/>
    <p:sldId id="457" r:id="rId25"/>
    <p:sldId id="458" r:id="rId26"/>
    <p:sldId id="390" r:id="rId27"/>
    <p:sldId id="391" r:id="rId28"/>
    <p:sldId id="392" r:id="rId29"/>
    <p:sldId id="393" r:id="rId30"/>
    <p:sldId id="394" r:id="rId31"/>
    <p:sldId id="395" r:id="rId32"/>
    <p:sldId id="396" r:id="rId33"/>
    <p:sldId id="397" r:id="rId34"/>
    <p:sldId id="398" r:id="rId35"/>
    <p:sldId id="399" r:id="rId36"/>
    <p:sldId id="400" r:id="rId37"/>
    <p:sldId id="401" r:id="rId38"/>
    <p:sldId id="459" r:id="rId39"/>
    <p:sldId id="405" r:id="rId40"/>
    <p:sldId id="409" r:id="rId41"/>
    <p:sldId id="410" r:id="rId42"/>
    <p:sldId id="460" r:id="rId43"/>
    <p:sldId id="461" r:id="rId44"/>
    <p:sldId id="462" r:id="rId45"/>
    <p:sldId id="463" r:id="rId46"/>
    <p:sldId id="465" r:id="rId47"/>
    <p:sldId id="466" r:id="rId48"/>
    <p:sldId id="467" r:id="rId49"/>
    <p:sldId id="468" r:id="rId50"/>
    <p:sldId id="469" r:id="rId51"/>
    <p:sldId id="470" r:id="rId52"/>
    <p:sldId id="471" r:id="rId53"/>
    <p:sldId id="472" r:id="rId54"/>
    <p:sldId id="473" r:id="rId55"/>
    <p:sldId id="411" r:id="rId56"/>
    <p:sldId id="412" r:id="rId57"/>
    <p:sldId id="413" r:id="rId58"/>
    <p:sldId id="414" r:id="rId59"/>
    <p:sldId id="415" r:id="rId60"/>
    <p:sldId id="416" r:id="rId61"/>
    <p:sldId id="417" r:id="rId62"/>
    <p:sldId id="418" r:id="rId63"/>
    <p:sldId id="419" r:id="rId64"/>
    <p:sldId id="420" r:id="rId65"/>
    <p:sldId id="421" r:id="rId66"/>
    <p:sldId id="422" r:id="rId67"/>
    <p:sldId id="423" r:id="rId68"/>
    <p:sldId id="424" r:id="rId69"/>
    <p:sldId id="425" r:id="rId70"/>
    <p:sldId id="426" r:id="rId71"/>
    <p:sldId id="427" r:id="rId72"/>
    <p:sldId id="428" r:id="rId73"/>
    <p:sldId id="429" r:id="rId74"/>
    <p:sldId id="430" r:id="rId75"/>
    <p:sldId id="431" r:id="rId76"/>
    <p:sldId id="432" r:id="rId77"/>
    <p:sldId id="433" r:id="rId78"/>
    <p:sldId id="434" r:id="rId79"/>
    <p:sldId id="435" r:id="rId80"/>
    <p:sldId id="436" r:id="rId81"/>
    <p:sldId id="437" r:id="rId82"/>
    <p:sldId id="438" r:id="rId83"/>
    <p:sldId id="439" r:id="rId84"/>
    <p:sldId id="440" r:id="rId85"/>
    <p:sldId id="441" r:id="rId86"/>
    <p:sldId id="442" r:id="rId87"/>
    <p:sldId id="474" r:id="rId88"/>
    <p:sldId id="475" r:id="rId89"/>
    <p:sldId id="476" r:id="rId90"/>
    <p:sldId id="477" r:id="rId91"/>
    <p:sldId id="478" r:id="rId92"/>
    <p:sldId id="479" r:id="rId93"/>
    <p:sldId id="480" r:id="rId94"/>
    <p:sldId id="481" r:id="rId95"/>
    <p:sldId id="443" r:id="rId96"/>
    <p:sldId id="444" r:id="rId97"/>
    <p:sldId id="445" r:id="rId98"/>
    <p:sldId id="446" r:id="rId99"/>
    <p:sldId id="447" r:id="rId100"/>
    <p:sldId id="448" r:id="rId101"/>
    <p:sldId id="449" r:id="rId102"/>
    <p:sldId id="450" r:id="rId103"/>
    <p:sldId id="451" r:id="rId104"/>
    <p:sldId id="452" r:id="rId105"/>
    <p:sldId id="453" r:id="rId106"/>
  </p:sldIdLst>
  <p:sldSz cx="9144000" cy="6858000" type="screen4x3"/>
  <p:notesSz cx="6858000" cy="9144000"/>
  <p:custDataLst>
    <p:tags r:id="rId10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orient="horz" pos="3974">
          <p15:clr>
            <a:srgbClr val="A4A3A4"/>
          </p15:clr>
        </p15:guide>
        <p15:guide id="3" orient="horz" pos="709">
          <p15:clr>
            <a:srgbClr val="A4A3A4"/>
          </p15:clr>
        </p15:guide>
        <p15:guide id="4" pos="295">
          <p15:clr>
            <a:srgbClr val="A4A3A4"/>
          </p15:clr>
        </p15:guide>
        <p15:guide id="5" pos="2835">
          <p15:clr>
            <a:srgbClr val="A4A3A4"/>
          </p15:clr>
        </p15:guide>
        <p15:guide id="6" pos="546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980C"/>
    <a:srgbClr val="97B20E"/>
    <a:srgbClr val="849C0C"/>
    <a:srgbClr val="516008"/>
    <a:srgbClr val="E54809"/>
    <a:srgbClr val="F76429"/>
    <a:srgbClr val="F3A71D"/>
    <a:srgbClr val="F5500F"/>
    <a:srgbClr val="6E820A"/>
    <a:srgbClr val="ABCA1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 horzBarState="maximized">
    <p:restoredLeft sz="20804" autoAdjust="0"/>
    <p:restoredTop sz="86348" autoAdjust="0"/>
  </p:normalViewPr>
  <p:slideViewPr>
    <p:cSldViewPr>
      <p:cViewPr varScale="1">
        <p:scale>
          <a:sx n="110" d="100"/>
          <a:sy n="110" d="100"/>
        </p:scale>
        <p:origin x="-132" y="-90"/>
      </p:cViewPr>
      <p:guideLst>
        <p:guide orient="horz" pos="2160"/>
        <p:guide orient="horz" pos="3974"/>
        <p:guide orient="horz" pos="709"/>
        <p:guide pos="295"/>
        <p:guide pos="2835"/>
        <p:guide pos="5465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tags" Target="tags/tag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presProps" Target="presProps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6C633D-14E0-4012-BC26-5600AF122176}" type="datetimeFigureOut">
              <a:rPr lang="zh-CN" altLang="en-US" smtClean="0"/>
              <a:pPr/>
              <a:t>2017/8/4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3D4488-9E39-4033-86EF-42E2FE1BD43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63398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12" descr="D:\LEO_Artwork\PPT\Links\帆船.jpg"/>
          <p:cNvPicPr>
            <a:picLocks noChangeAspect="1" noChangeArrowheads="1"/>
          </p:cNvPicPr>
          <p:nvPr userDrawn="1"/>
        </p:nvPicPr>
        <p:blipFill>
          <a:blip r:embed="rId2"/>
          <a:srcRect t="14064" b="21474"/>
          <a:stretch>
            <a:fillRect/>
          </a:stretch>
        </p:blipFill>
        <p:spPr bwMode="auto">
          <a:xfrm>
            <a:off x="0" y="0"/>
            <a:ext cx="9144000" cy="3643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1" name="Group 18"/>
          <p:cNvGrpSpPr>
            <a:grpSpLocks/>
          </p:cNvGrpSpPr>
          <p:nvPr userDrawn="1"/>
        </p:nvGrpSpPr>
        <p:grpSpPr bwMode="auto">
          <a:xfrm>
            <a:off x="0" y="3933825"/>
            <a:ext cx="9174163" cy="795338"/>
            <a:chOff x="-7" y="1683"/>
            <a:chExt cx="5779" cy="540"/>
          </a:xfrm>
        </p:grpSpPr>
        <p:sp>
          <p:nvSpPr>
            <p:cNvPr id="12" name="Rectangle 16"/>
            <p:cNvSpPr>
              <a:spLocks noChangeArrowheads="1"/>
            </p:cNvSpPr>
            <p:nvPr/>
          </p:nvSpPr>
          <p:spPr bwMode="auto">
            <a:xfrm>
              <a:off x="-7" y="1683"/>
              <a:ext cx="5777" cy="540"/>
            </a:xfrm>
            <a:prstGeom prst="rect">
              <a:avLst/>
            </a:prstGeom>
            <a:solidFill>
              <a:srgbClr val="8CB133"/>
            </a:solidFill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13" name="Freeform 12"/>
            <p:cNvSpPr>
              <a:spLocks noEditPoints="1"/>
            </p:cNvSpPr>
            <p:nvPr/>
          </p:nvSpPr>
          <p:spPr bwMode="auto">
            <a:xfrm>
              <a:off x="3534" y="1683"/>
              <a:ext cx="2238" cy="540"/>
            </a:xfrm>
            <a:custGeom>
              <a:avLst/>
              <a:gdLst>
                <a:gd name="T0" fmla="*/ 2147483647 w 160"/>
                <a:gd name="T1" fmla="*/ 0 h 39"/>
                <a:gd name="T2" fmla="*/ 0 w 160"/>
                <a:gd name="T3" fmla="*/ 2147483647 h 39"/>
                <a:gd name="T4" fmla="*/ 2147483647 w 160"/>
                <a:gd name="T5" fmla="*/ 0 h 39"/>
                <a:gd name="T6" fmla="*/ 2147483647 w 160"/>
                <a:gd name="T7" fmla="*/ 0 h 39"/>
                <a:gd name="T8" fmla="*/ 2147483647 w 160"/>
                <a:gd name="T9" fmla="*/ 0 h 39"/>
                <a:gd name="T10" fmla="*/ 2147483647 w 160"/>
                <a:gd name="T11" fmla="*/ 0 h 39"/>
                <a:gd name="T12" fmla="*/ 2147483647 w 160"/>
                <a:gd name="T13" fmla="*/ 2147483647 h 39"/>
                <a:gd name="T14" fmla="*/ 2147483647 w 160"/>
                <a:gd name="T15" fmla="*/ 2147483647 h 39"/>
                <a:gd name="T16" fmla="*/ 2147483647 w 160"/>
                <a:gd name="T17" fmla="*/ 0 h 39"/>
                <a:gd name="T18" fmla="*/ 2147483647 w 160"/>
                <a:gd name="T19" fmla="*/ 0 h 39"/>
                <a:gd name="T20" fmla="*/ 2147483647 w 160"/>
                <a:gd name="T21" fmla="*/ 0 h 39"/>
                <a:gd name="T22" fmla="*/ 2147483647 w 160"/>
                <a:gd name="T23" fmla="*/ 2147483647 h 39"/>
                <a:gd name="T24" fmla="*/ 2147483647 w 160"/>
                <a:gd name="T25" fmla="*/ 2147483647 h 39"/>
                <a:gd name="T26" fmla="*/ 2147483647 w 160"/>
                <a:gd name="T27" fmla="*/ 2147483647 h 39"/>
                <a:gd name="T28" fmla="*/ 2147483647 w 160"/>
                <a:gd name="T29" fmla="*/ 0 h 39"/>
                <a:gd name="T30" fmla="*/ 2147483647 w 160"/>
                <a:gd name="T31" fmla="*/ 2147483647 h 39"/>
                <a:gd name="T32" fmla="*/ 2147483647 w 160"/>
                <a:gd name="T33" fmla="*/ 2147483647 h 39"/>
                <a:gd name="T34" fmla="*/ 2147483647 w 160"/>
                <a:gd name="T35" fmla="*/ 2147483647 h 39"/>
                <a:gd name="T36" fmla="*/ 2147483647 w 160"/>
                <a:gd name="T37" fmla="*/ 2147483647 h 39"/>
                <a:gd name="T38" fmla="*/ 2147483647 w 160"/>
                <a:gd name="T39" fmla="*/ 2147483647 h 39"/>
                <a:gd name="T40" fmla="*/ 2147483647 w 160"/>
                <a:gd name="T41" fmla="*/ 2147483647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60"/>
                <a:gd name="T64" fmla="*/ 0 h 39"/>
                <a:gd name="T65" fmla="*/ 160 w 160"/>
                <a:gd name="T66" fmla="*/ 39 h 3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60" h="39">
                  <a:moveTo>
                    <a:pt x="59" y="0"/>
                  </a:moveTo>
                  <a:cubicBezTo>
                    <a:pt x="39" y="15"/>
                    <a:pt x="19" y="28"/>
                    <a:pt x="0" y="38"/>
                  </a:cubicBezTo>
                  <a:cubicBezTo>
                    <a:pt x="23" y="28"/>
                    <a:pt x="49" y="15"/>
                    <a:pt x="74" y="0"/>
                  </a:cubicBezTo>
                  <a:lnTo>
                    <a:pt x="59" y="0"/>
                  </a:lnTo>
                  <a:moveTo>
                    <a:pt x="94" y="0"/>
                  </a:moveTo>
                  <a:lnTo>
                    <a:pt x="115" y="0"/>
                  </a:lnTo>
                  <a:cubicBezTo>
                    <a:pt x="77" y="19"/>
                    <a:pt x="38" y="34"/>
                    <a:pt x="18" y="39"/>
                  </a:cubicBezTo>
                  <a:lnTo>
                    <a:pt x="16" y="39"/>
                  </a:lnTo>
                  <a:cubicBezTo>
                    <a:pt x="42" y="29"/>
                    <a:pt x="69" y="15"/>
                    <a:pt x="94" y="0"/>
                  </a:cubicBezTo>
                  <a:moveTo>
                    <a:pt x="138" y="0"/>
                  </a:moveTo>
                  <a:lnTo>
                    <a:pt x="160" y="0"/>
                  </a:lnTo>
                  <a:lnTo>
                    <a:pt x="160" y="5"/>
                  </a:lnTo>
                  <a:cubicBezTo>
                    <a:pt x="133" y="16"/>
                    <a:pt x="92" y="31"/>
                    <a:pt x="54" y="39"/>
                  </a:cubicBezTo>
                  <a:lnTo>
                    <a:pt x="43" y="39"/>
                  </a:lnTo>
                  <a:cubicBezTo>
                    <a:pt x="75" y="30"/>
                    <a:pt x="111" y="13"/>
                    <a:pt x="138" y="0"/>
                  </a:cubicBezTo>
                  <a:moveTo>
                    <a:pt x="160" y="14"/>
                  </a:moveTo>
                  <a:lnTo>
                    <a:pt x="160" y="18"/>
                  </a:lnTo>
                  <a:cubicBezTo>
                    <a:pt x="157" y="24"/>
                    <a:pt x="153" y="32"/>
                    <a:pt x="153" y="32"/>
                  </a:cubicBezTo>
                  <a:cubicBezTo>
                    <a:pt x="148" y="34"/>
                    <a:pt x="140" y="37"/>
                    <a:pt x="132" y="39"/>
                  </a:cubicBezTo>
                  <a:lnTo>
                    <a:pt x="90" y="39"/>
                  </a:lnTo>
                  <a:cubicBezTo>
                    <a:pt x="121" y="30"/>
                    <a:pt x="152" y="18"/>
                    <a:pt x="160" y="14"/>
                  </a:cubicBezTo>
                </a:path>
              </a:pathLst>
            </a:custGeom>
            <a:gradFill rotWithShape="1">
              <a:gsLst>
                <a:gs pos="0">
                  <a:srgbClr val="88AB2D">
                    <a:alpha val="60001"/>
                  </a:srgbClr>
                </a:gs>
                <a:gs pos="100000">
                  <a:srgbClr val="C2DD7F">
                    <a:alpha val="39998"/>
                  </a:srgbClr>
                </a:gs>
              </a:gsLst>
              <a:lin ang="189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  <p:sp>
          <p:nvSpPr>
            <p:cNvPr id="14" name="Freeform 13"/>
            <p:cNvSpPr>
              <a:spLocks noEditPoints="1"/>
            </p:cNvSpPr>
            <p:nvPr/>
          </p:nvSpPr>
          <p:spPr bwMode="auto">
            <a:xfrm>
              <a:off x="-5" y="1683"/>
              <a:ext cx="2238" cy="540"/>
            </a:xfrm>
            <a:custGeom>
              <a:avLst/>
              <a:gdLst>
                <a:gd name="T0" fmla="*/ 2147483647 w 160"/>
                <a:gd name="T1" fmla="*/ 0 h 39"/>
                <a:gd name="T2" fmla="*/ 2147483647 w 160"/>
                <a:gd name="T3" fmla="*/ 2147483647 h 39"/>
                <a:gd name="T4" fmla="*/ 2147483647 w 160"/>
                <a:gd name="T5" fmla="*/ 0 h 39"/>
                <a:gd name="T6" fmla="*/ 2147483647 w 160"/>
                <a:gd name="T7" fmla="*/ 0 h 39"/>
                <a:gd name="T8" fmla="*/ 0 w 160"/>
                <a:gd name="T9" fmla="*/ 0 h 39"/>
                <a:gd name="T10" fmla="*/ 2147483647 w 160"/>
                <a:gd name="T11" fmla="*/ 0 h 39"/>
                <a:gd name="T12" fmla="*/ 2147483647 w 160"/>
                <a:gd name="T13" fmla="*/ 2147483647 h 39"/>
                <a:gd name="T14" fmla="*/ 2147483647 w 160"/>
                <a:gd name="T15" fmla="*/ 2147483647 h 39"/>
                <a:gd name="T16" fmla="*/ 0 w 160"/>
                <a:gd name="T17" fmla="*/ 2147483647 h 39"/>
                <a:gd name="T18" fmla="*/ 0 w 160"/>
                <a:gd name="T19" fmla="*/ 0 h 39"/>
                <a:gd name="T20" fmla="*/ 2147483647 w 160"/>
                <a:gd name="T21" fmla="*/ 0 h 39"/>
                <a:gd name="T22" fmla="*/ 2147483647 w 160"/>
                <a:gd name="T23" fmla="*/ 0 h 39"/>
                <a:gd name="T24" fmla="*/ 2147483647 w 160"/>
                <a:gd name="T25" fmla="*/ 2147483647 h 39"/>
                <a:gd name="T26" fmla="*/ 2147483647 w 160"/>
                <a:gd name="T27" fmla="*/ 2147483647 h 39"/>
                <a:gd name="T28" fmla="*/ 2147483647 w 160"/>
                <a:gd name="T29" fmla="*/ 0 h 39"/>
                <a:gd name="T30" fmla="*/ 2147483647 w 160"/>
                <a:gd name="T31" fmla="*/ 2147483647 h 39"/>
                <a:gd name="T32" fmla="*/ 2147483647 w 160"/>
                <a:gd name="T33" fmla="*/ 2147483647 h 39"/>
                <a:gd name="T34" fmla="*/ 2147483647 w 160"/>
                <a:gd name="T35" fmla="*/ 2147483647 h 39"/>
                <a:gd name="T36" fmla="*/ 0 w 160"/>
                <a:gd name="T37" fmla="*/ 2147483647 h 39"/>
                <a:gd name="T38" fmla="*/ 0 w 160"/>
                <a:gd name="T39" fmla="*/ 2147483647 h 39"/>
                <a:gd name="T40" fmla="*/ 2147483647 w 160"/>
                <a:gd name="T41" fmla="*/ 2147483647 h 39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60"/>
                <a:gd name="T64" fmla="*/ 0 h 39"/>
                <a:gd name="T65" fmla="*/ 160 w 160"/>
                <a:gd name="T66" fmla="*/ 39 h 39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60" h="39">
                  <a:moveTo>
                    <a:pt x="101" y="0"/>
                  </a:moveTo>
                  <a:cubicBezTo>
                    <a:pt x="121" y="15"/>
                    <a:pt x="141" y="28"/>
                    <a:pt x="160" y="38"/>
                  </a:cubicBezTo>
                  <a:cubicBezTo>
                    <a:pt x="137" y="28"/>
                    <a:pt x="111" y="15"/>
                    <a:pt x="86" y="0"/>
                  </a:cubicBezTo>
                  <a:lnTo>
                    <a:pt x="101" y="0"/>
                  </a:lnTo>
                  <a:moveTo>
                    <a:pt x="0" y="0"/>
                  </a:moveTo>
                  <a:lnTo>
                    <a:pt x="22" y="0"/>
                  </a:lnTo>
                  <a:cubicBezTo>
                    <a:pt x="49" y="13"/>
                    <a:pt x="85" y="30"/>
                    <a:pt x="117" y="39"/>
                  </a:cubicBezTo>
                  <a:lnTo>
                    <a:pt x="106" y="39"/>
                  </a:lnTo>
                  <a:cubicBezTo>
                    <a:pt x="68" y="31"/>
                    <a:pt x="27" y="16"/>
                    <a:pt x="0" y="5"/>
                  </a:cubicBezTo>
                  <a:lnTo>
                    <a:pt x="0" y="0"/>
                  </a:lnTo>
                  <a:moveTo>
                    <a:pt x="45" y="0"/>
                  </a:moveTo>
                  <a:lnTo>
                    <a:pt x="66" y="0"/>
                  </a:lnTo>
                  <a:cubicBezTo>
                    <a:pt x="91" y="15"/>
                    <a:pt x="118" y="29"/>
                    <a:pt x="144" y="39"/>
                  </a:cubicBezTo>
                  <a:lnTo>
                    <a:pt x="142" y="39"/>
                  </a:lnTo>
                  <a:cubicBezTo>
                    <a:pt x="122" y="34"/>
                    <a:pt x="83" y="19"/>
                    <a:pt x="45" y="0"/>
                  </a:cubicBezTo>
                  <a:moveTo>
                    <a:pt x="70" y="39"/>
                  </a:moveTo>
                  <a:lnTo>
                    <a:pt x="28" y="39"/>
                  </a:lnTo>
                  <a:cubicBezTo>
                    <a:pt x="20" y="37"/>
                    <a:pt x="12" y="34"/>
                    <a:pt x="7" y="32"/>
                  </a:cubicBezTo>
                  <a:cubicBezTo>
                    <a:pt x="7" y="32"/>
                    <a:pt x="3" y="24"/>
                    <a:pt x="0" y="18"/>
                  </a:cubicBezTo>
                  <a:lnTo>
                    <a:pt x="0" y="14"/>
                  </a:lnTo>
                  <a:cubicBezTo>
                    <a:pt x="8" y="18"/>
                    <a:pt x="39" y="30"/>
                    <a:pt x="70" y="39"/>
                  </a:cubicBezTo>
                </a:path>
              </a:pathLst>
            </a:custGeom>
            <a:gradFill rotWithShape="1">
              <a:gsLst>
                <a:gs pos="0">
                  <a:srgbClr val="C1D40A">
                    <a:alpha val="70000"/>
                  </a:srgbClr>
                </a:gs>
                <a:gs pos="100000">
                  <a:srgbClr val="88AB2D">
                    <a:alpha val="70000"/>
                  </a:srgbClr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</p:grpSp>
      <p:pic>
        <p:nvPicPr>
          <p:cNvPr id="15" name="Picture 18" descr="logo3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115175" y="5000625"/>
            <a:ext cx="1671638" cy="1071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" name="Text Box 9"/>
          <p:cNvSpPr txBox="1">
            <a:spLocks noChangeArrowheads="1"/>
          </p:cNvSpPr>
          <p:nvPr userDrawn="1"/>
        </p:nvSpPr>
        <p:spPr bwMode="auto">
          <a:xfrm>
            <a:off x="7286625" y="6215063"/>
            <a:ext cx="1120775" cy="24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srgbClr val="777777"/>
                </a:solidFill>
                <a:effectLst/>
                <a:uLnTx/>
                <a:uFillTx/>
                <a:latin typeface="Calibri"/>
                <a:ea typeface="宋体"/>
              </a:rPr>
              <a:t>www.hytera.com</a:t>
            </a:r>
          </a:p>
        </p:txBody>
      </p:sp>
    </p:spTree>
    <p:extLst>
      <p:ext uri="{BB962C8B-B14F-4D97-AF65-F5344CB8AC3E}">
        <p14:creationId xmlns:p14="http://schemas.microsoft.com/office/powerpoint/2010/main" val="157247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fld id="{18B1C6AE-CF7D-4DE8-865F-7D9D4C4C21F9}" type="datetimeFigureOut">
              <a:rPr lang="zh-CN" altLang="en-US" smtClean="0"/>
              <a:pPr/>
              <a:t>2017/8/4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fld id="{FAAE539D-8060-4DEB-8917-FB5905A6212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96985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fld id="{18B1C6AE-CF7D-4DE8-865F-7D9D4C4C21F9}" type="datetimeFigureOut">
              <a:rPr lang="zh-CN" altLang="en-US" smtClean="0"/>
              <a:pPr/>
              <a:t>2017/8/4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fld id="{FAAE539D-8060-4DEB-8917-FB5905A6212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8892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fld id="{18B1C6AE-CF7D-4DE8-865F-7D9D4C4C21F9}" type="datetimeFigureOut">
              <a:rPr lang="zh-CN" altLang="en-US" smtClean="0"/>
              <a:pPr/>
              <a:t>2017/8/4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fld id="{FAAE539D-8060-4DEB-8917-FB5905A6212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66269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80728"/>
            <a:ext cx="8229600" cy="5472608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cxnSp>
        <p:nvCxnSpPr>
          <p:cNvPr id="8" name="直接连接符 7"/>
          <p:cNvCxnSpPr/>
          <p:nvPr userDrawn="1"/>
        </p:nvCxnSpPr>
        <p:spPr>
          <a:xfrm>
            <a:off x="467544" y="908720"/>
            <a:ext cx="8207375" cy="1588"/>
          </a:xfrm>
          <a:prstGeom prst="line">
            <a:avLst/>
          </a:prstGeom>
          <a:noFill/>
          <a:ln w="9525" cap="flat" cmpd="sng" algn="ctr">
            <a:solidFill>
              <a:srgbClr val="88AB2D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122311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fld id="{18B1C6AE-CF7D-4DE8-865F-7D9D4C4C21F9}" type="datetimeFigureOut">
              <a:rPr lang="zh-CN" altLang="en-US" smtClean="0"/>
              <a:pPr/>
              <a:t>2017/8/4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fld id="{FAAE539D-8060-4DEB-8917-FB5905A6212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1658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fld id="{18B1C6AE-CF7D-4DE8-865F-7D9D4C4C21F9}" type="datetimeFigureOut">
              <a:rPr lang="zh-CN" altLang="en-US" smtClean="0"/>
              <a:pPr/>
              <a:t>2017/8/4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fld id="{FAAE539D-8060-4DEB-8917-FB5905A6212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62037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fld id="{18B1C6AE-CF7D-4DE8-865F-7D9D4C4C21F9}" type="datetimeFigureOut">
              <a:rPr lang="zh-CN" altLang="en-US" smtClean="0"/>
              <a:pPr/>
              <a:t>2017/8/4</a:t>
            </a:fld>
            <a:endParaRPr lang="zh-CN" altLang="en-US" dirty="0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fld id="{FAAE539D-8060-4DEB-8917-FB5905A6212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0896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fld id="{18B1C6AE-CF7D-4DE8-865F-7D9D4C4C21F9}" type="datetimeFigureOut">
              <a:rPr lang="zh-CN" altLang="en-US" smtClean="0"/>
              <a:pPr/>
              <a:t>2017/8/4</a:t>
            </a:fld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fld id="{FAAE539D-8060-4DEB-8917-FB5905A6212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16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fld id="{18B1C6AE-CF7D-4DE8-865F-7D9D4C4C21F9}" type="datetimeFigureOut">
              <a:rPr lang="zh-CN" altLang="en-US" smtClean="0"/>
              <a:pPr/>
              <a:t>2017/8/4</a:t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fld id="{FAAE539D-8060-4DEB-8917-FB5905A6212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74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20018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fld id="{18B1C6AE-CF7D-4DE8-865F-7D9D4C4C21F9}" type="datetimeFigureOut">
              <a:rPr lang="zh-CN" altLang="en-US" smtClean="0"/>
              <a:pPr/>
              <a:t>2017/8/4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>
              <a:defRPr>
                <a:ea typeface="宋体" pitchFamily="2" charset="-122"/>
              </a:defRPr>
            </a:lvl1pPr>
          </a:lstStyle>
          <a:p>
            <a:fld id="{FAAE539D-8060-4DEB-8917-FB5905A62122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0508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6497960"/>
            <a:ext cx="9144000" cy="360040"/>
          </a:xfrm>
          <a:prstGeom prst="rect">
            <a:avLst/>
          </a:prstGeom>
          <a:solidFill>
            <a:srgbClr val="94B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ea typeface="宋体" pitchFamily="2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36538"/>
            <a:ext cx="8229600" cy="56207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908720"/>
            <a:ext cx="8229600" cy="55446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0312" y="296543"/>
            <a:ext cx="1296144" cy="511009"/>
          </a:xfrm>
          <a:prstGeom prst="rect">
            <a:avLst/>
          </a:prstGeom>
        </p:spPr>
      </p:pic>
      <p:cxnSp>
        <p:nvCxnSpPr>
          <p:cNvPr id="9" name="直接连接符 8"/>
          <p:cNvCxnSpPr/>
          <p:nvPr userDrawn="1"/>
        </p:nvCxnSpPr>
        <p:spPr>
          <a:xfrm>
            <a:off x="467544" y="908720"/>
            <a:ext cx="8207375" cy="1588"/>
          </a:xfrm>
          <a:prstGeom prst="line">
            <a:avLst/>
          </a:prstGeom>
          <a:noFill/>
          <a:ln w="9525" cap="flat" cmpd="sng" algn="ctr">
            <a:solidFill>
              <a:srgbClr val="88AB2D"/>
            </a:solidFill>
            <a:prstDash val="solid"/>
          </a:ln>
          <a:effectLst/>
        </p:spPr>
      </p:cxnSp>
      <p:sp>
        <p:nvSpPr>
          <p:cNvPr id="10" name="矩形​​ 7"/>
          <p:cNvSpPr/>
          <p:nvPr userDrawn="1"/>
        </p:nvSpPr>
        <p:spPr>
          <a:xfrm>
            <a:off x="732334" y="6550479"/>
            <a:ext cx="2232248" cy="276999"/>
          </a:xfrm>
          <a:prstGeom prst="rect">
            <a:avLst/>
          </a:prstGeom>
        </p:spPr>
        <p:txBody>
          <a:bodyPr/>
          <a:lstStyle/>
          <a:p>
            <a:r>
              <a:rPr lang="en-US" altLang="zh-CN" sz="1200" kern="0" dirty="0">
                <a:solidFill>
                  <a:schemeClr val="bg1"/>
                </a:solidFill>
                <a:ea typeface="宋体" pitchFamily="2" charset="-122"/>
              </a:rPr>
              <a:t>©   2012  </a:t>
            </a:r>
            <a:r>
              <a:rPr lang="zh-CN" altLang="en-US" sz="1100" kern="0" dirty="0">
                <a:solidFill>
                  <a:schemeClr val="bg1"/>
                </a:solidFill>
                <a:ea typeface="宋体" pitchFamily="2" charset="-122"/>
              </a:rPr>
              <a:t>海能达  版权所有</a:t>
            </a:r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672" t="94574"/>
          <a:stretch/>
        </p:blipFill>
        <p:spPr>
          <a:xfrm>
            <a:off x="6919274" y="6485641"/>
            <a:ext cx="2224348" cy="372075"/>
          </a:xfrm>
          <a:prstGeom prst="rect">
            <a:avLst/>
          </a:prstGeom>
        </p:spPr>
      </p:pic>
      <p:sp>
        <p:nvSpPr>
          <p:cNvPr id="12" name="矩形 11"/>
          <p:cNvSpPr/>
          <p:nvPr userDrawn="1"/>
        </p:nvSpPr>
        <p:spPr>
          <a:xfrm>
            <a:off x="7513662" y="6535808"/>
            <a:ext cx="1319592" cy="276999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altLang="zh-CN" sz="1200" kern="0" dirty="0">
                <a:solidFill>
                  <a:schemeClr val="bg1"/>
                </a:solidFill>
                <a:ea typeface="宋体" pitchFamily="2" charset="-122"/>
              </a:rPr>
              <a:t>www.hytera.com</a:t>
            </a:r>
            <a:endParaRPr lang="zh-CN" altLang="en-US" sz="1200" kern="0" dirty="0">
              <a:solidFill>
                <a:schemeClr val="bg1"/>
              </a:solidFill>
              <a:ea typeface="宋体" pitchFamily="2" charset="-122"/>
            </a:endParaRPr>
          </a:p>
        </p:txBody>
      </p:sp>
      <p:cxnSp>
        <p:nvCxnSpPr>
          <p:cNvPr id="15" name="直接连接符 14"/>
          <p:cNvCxnSpPr/>
          <p:nvPr userDrawn="1"/>
        </p:nvCxnSpPr>
        <p:spPr>
          <a:xfrm>
            <a:off x="717476" y="6616978"/>
            <a:ext cx="0" cy="14400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 userDrawn="1"/>
        </p:nvSpPr>
        <p:spPr>
          <a:xfrm>
            <a:off x="366961" y="6550479"/>
            <a:ext cx="3722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0C84E3BB-9331-406E-9CA4-123B8CAB7B55}" type="slidenum">
              <a:rPr lang="zh-CN" altLang="en-US" sz="1200" kern="0" smtClean="0">
                <a:solidFill>
                  <a:schemeClr val="bg1"/>
                </a:solidFill>
                <a:latin typeface="+mn-lt"/>
                <a:ea typeface="宋体" pitchFamily="2" charset="-122"/>
                <a:cs typeface="+mn-cs"/>
              </a:rPr>
              <a:pPr/>
              <a:t>‹#›</a:t>
            </a:fld>
            <a:endParaRPr lang="zh-CN" altLang="en-US" sz="1200" kern="0" dirty="0">
              <a:solidFill>
                <a:schemeClr val="bg1"/>
              </a:solidFill>
              <a:latin typeface="+mn-lt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81483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3600" b="1" kern="1200">
          <a:solidFill>
            <a:srgbClr val="94B200"/>
          </a:solidFill>
          <a:latin typeface="+mj-ea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rgbClr val="81980C"/>
        </a:buClr>
        <a:buFont typeface="Arial" pitchFamily="34" charset="0"/>
        <a:buChar char="•"/>
        <a:defRPr sz="2400" b="1" kern="120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Clr>
          <a:srgbClr val="81980C"/>
        </a:buClr>
        <a:buFont typeface="Arial" pitchFamily="34" charset="0"/>
        <a:buChar char="–"/>
        <a:defRPr sz="2000" b="1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81980C"/>
        </a:buClr>
        <a:buFont typeface="Arial" pitchFamily="34" charset="0"/>
        <a:buChar char="•"/>
        <a:defRPr sz="1800" b="1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>
          <a:srgbClr val="81980C"/>
        </a:buClr>
        <a:buFont typeface="Arial" pitchFamily="34" charset="0"/>
        <a:buChar char="–"/>
        <a:defRPr sz="1600" b="1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81980C"/>
        </a:buClr>
        <a:buFont typeface="Arial" pitchFamily="34" charset="0"/>
        <a:buChar char="»"/>
        <a:defRPr sz="1600" b="1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" Target="slide15.xml"/><Relationship Id="rId7" Type="http://schemas.openxmlformats.org/officeDocument/2006/relationships/slide" Target="slide40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6" Type="http://schemas.openxmlformats.org/officeDocument/2006/relationships/slide" Target="slide49.xml"/><Relationship Id="rId5" Type="http://schemas.openxmlformats.org/officeDocument/2006/relationships/slide" Target="slide32.xml"/><Relationship Id="rId4" Type="http://schemas.openxmlformats.org/officeDocument/2006/relationships/slide" Target="slide2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79.xml"/><Relationship Id="rId3" Type="http://schemas.openxmlformats.org/officeDocument/2006/relationships/slide" Target="slide59.xml"/><Relationship Id="rId7" Type="http://schemas.openxmlformats.org/officeDocument/2006/relationships/slide" Target="slide75.xml"/><Relationship Id="rId12" Type="http://schemas.openxmlformats.org/officeDocument/2006/relationships/image" Target="../media/image6.PNG"/><Relationship Id="rId2" Type="http://schemas.openxmlformats.org/officeDocument/2006/relationships/slide" Target="slide5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71.xml"/><Relationship Id="rId11" Type="http://schemas.openxmlformats.org/officeDocument/2006/relationships/slide" Target="slide99.xml"/><Relationship Id="rId5" Type="http://schemas.openxmlformats.org/officeDocument/2006/relationships/slide" Target="slide67.xml"/><Relationship Id="rId10" Type="http://schemas.openxmlformats.org/officeDocument/2006/relationships/slide" Target="slide95.xml"/><Relationship Id="rId4" Type="http://schemas.openxmlformats.org/officeDocument/2006/relationships/slide" Target="slide63.xml"/><Relationship Id="rId9" Type="http://schemas.openxmlformats.org/officeDocument/2006/relationships/slide" Target="slide8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8313" y="214290"/>
            <a:ext cx="8229600" cy="562074"/>
          </a:xfrm>
        </p:spPr>
        <p:txBody>
          <a:bodyPr/>
          <a:lstStyle/>
          <a:p>
            <a:r>
              <a:rPr lang="zh-CN" altLang="en-US" dirty="0" smtClean="0"/>
              <a:t>一、成本分析模块列表</a:t>
            </a:r>
            <a:endParaRPr lang="zh-CN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2290" y="867132"/>
            <a:ext cx="7790149" cy="29023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ct val="20000"/>
              </a:spcBef>
              <a:buClr>
                <a:srgbClr val="81980C"/>
              </a:buClr>
              <a:buFont typeface="+mj-lt"/>
              <a:buAutoNum type="arabicPeriod"/>
            </a:pPr>
            <a:r>
              <a:rPr lang="zh-CN" altLang="en-US" sz="1100" b="1" dirty="0"/>
              <a:t>基础数据 </a:t>
            </a:r>
            <a:endParaRPr lang="en-US" altLang="zh-CN" sz="1100" b="1" dirty="0"/>
          </a:p>
          <a:p>
            <a:pPr marL="800100" lvl="1" indent="-342900">
              <a:spcBef>
                <a:spcPct val="20000"/>
              </a:spcBef>
              <a:buClr>
                <a:srgbClr val="81980C"/>
              </a:buClr>
              <a:buFont typeface="+mj-lt"/>
              <a:buAutoNum type="alphaLcPeriod"/>
            </a:pPr>
            <a:r>
              <a:rPr lang="zh-CN" altLang="zh-CN" sz="1100" dirty="0">
                <a:hlinkClick r:id="rId2" action="ppaction://hlinksldjump"/>
              </a:rPr>
              <a:t>营业</a:t>
            </a:r>
            <a:r>
              <a:rPr lang="zh-CN" altLang="zh-CN" sz="1100" dirty="0" smtClean="0">
                <a:hlinkClick r:id="rId2" action="ppaction://hlinksldjump"/>
              </a:rPr>
              <a:t>分类</a:t>
            </a:r>
            <a:endParaRPr lang="en-US" altLang="zh-CN" sz="1100" dirty="0"/>
          </a:p>
          <a:p>
            <a:pPr marL="800100" lvl="1" indent="-342900">
              <a:spcBef>
                <a:spcPct val="20000"/>
              </a:spcBef>
              <a:buClr>
                <a:srgbClr val="81980C"/>
              </a:buClr>
              <a:buFont typeface="+mj-lt"/>
              <a:buAutoNum type="alphaLcPeriod"/>
            </a:pPr>
            <a:r>
              <a:rPr lang="zh-CN" altLang="zh-CN" sz="1100" dirty="0" smtClean="0">
                <a:hlinkClick r:id="rId3" action="ppaction://hlinksldjump"/>
              </a:rPr>
              <a:t>部门</a:t>
            </a:r>
            <a:endParaRPr lang="en-US" altLang="zh-CN" sz="1100" dirty="0" smtClean="0"/>
          </a:p>
          <a:p>
            <a:pPr marL="800100" lvl="1" indent="-342900">
              <a:spcBef>
                <a:spcPct val="20000"/>
              </a:spcBef>
              <a:buClr>
                <a:srgbClr val="81980C"/>
              </a:buClr>
              <a:buFont typeface="+mj-lt"/>
              <a:buAutoNum type="alphaLcPeriod"/>
            </a:pPr>
            <a:r>
              <a:rPr lang="zh-CN" altLang="en-US" sz="1100" dirty="0" smtClean="0"/>
              <a:t>部门对照表</a:t>
            </a:r>
            <a:endParaRPr lang="en-US" altLang="zh-CN" sz="1100" dirty="0"/>
          </a:p>
          <a:p>
            <a:pPr marL="800100" lvl="1" indent="-342900">
              <a:spcBef>
                <a:spcPct val="20000"/>
              </a:spcBef>
              <a:buClr>
                <a:srgbClr val="81980C"/>
              </a:buClr>
              <a:buFont typeface="+mj-lt"/>
              <a:buAutoNum type="alphaLcPeriod"/>
            </a:pPr>
            <a:r>
              <a:rPr lang="zh-CN" altLang="en-US" sz="1100" dirty="0" smtClean="0">
                <a:hlinkClick r:id="rId4" action="ppaction://hlinksldjump"/>
              </a:rPr>
              <a:t>间接</a:t>
            </a:r>
            <a:r>
              <a:rPr lang="zh-CN" altLang="en-US" sz="1100" dirty="0">
                <a:hlinkClick r:id="rId4" action="ppaction://hlinksldjump"/>
              </a:rPr>
              <a:t>人工</a:t>
            </a:r>
            <a:endParaRPr lang="en-US" altLang="zh-CN" sz="1100" dirty="0"/>
          </a:p>
          <a:p>
            <a:pPr marL="800100" lvl="1" indent="-342900">
              <a:spcBef>
                <a:spcPct val="20000"/>
              </a:spcBef>
              <a:buClr>
                <a:srgbClr val="81980C"/>
              </a:buClr>
              <a:buFont typeface="+mj-lt"/>
              <a:buAutoNum type="alphaLcPeriod"/>
            </a:pPr>
            <a:r>
              <a:rPr lang="zh-CN" altLang="en-US" sz="1100" dirty="0">
                <a:hlinkClick r:id="rId5" action="ppaction://hlinksldjump"/>
              </a:rPr>
              <a:t>上班类型</a:t>
            </a:r>
            <a:endParaRPr lang="en-US" altLang="zh-CN" sz="1100" dirty="0"/>
          </a:p>
          <a:p>
            <a:pPr marL="342900" indent="-342900">
              <a:spcBef>
                <a:spcPct val="20000"/>
              </a:spcBef>
              <a:buClr>
                <a:srgbClr val="81980C"/>
              </a:buClr>
              <a:buFont typeface="+mj-lt"/>
              <a:buAutoNum type="arabicPeriod"/>
            </a:pPr>
            <a:r>
              <a:rPr lang="zh-CN" altLang="en-US" sz="1100" b="1" dirty="0"/>
              <a:t>日数据</a:t>
            </a:r>
            <a:endParaRPr lang="en-US" altLang="zh-CN" sz="1100" b="1" dirty="0"/>
          </a:p>
          <a:p>
            <a:pPr marL="800100" lvl="1" indent="-342900">
              <a:spcBef>
                <a:spcPct val="20000"/>
              </a:spcBef>
              <a:buClr>
                <a:srgbClr val="81980C"/>
              </a:buClr>
              <a:buFont typeface="+mj-lt"/>
              <a:buAutoNum type="alphaLcPeriod"/>
            </a:pPr>
            <a:r>
              <a:rPr lang="zh-CN" altLang="en-US" sz="1100" dirty="0" smtClean="0">
                <a:hlinkClick r:id="rId6" action="ppaction://hlinksldjump"/>
              </a:rPr>
              <a:t>考勤</a:t>
            </a:r>
            <a:endParaRPr lang="en-US" altLang="zh-CN" sz="1100" dirty="0" smtClean="0">
              <a:hlinkClick r:id="rId6" action="ppaction://hlinksldjump"/>
            </a:endParaRPr>
          </a:p>
          <a:p>
            <a:pPr marL="800100" lvl="1" indent="-342900">
              <a:spcBef>
                <a:spcPct val="20000"/>
              </a:spcBef>
              <a:buClr>
                <a:srgbClr val="81980C"/>
              </a:buClr>
              <a:buFont typeface="+mj-lt"/>
              <a:buAutoNum type="alphaLcPeriod"/>
            </a:pPr>
            <a:r>
              <a:rPr lang="en-US" altLang="zh-CN" sz="1100" dirty="0" smtClean="0">
                <a:hlinkClick r:id="rId6" action="ppaction://hlinksldjump"/>
              </a:rPr>
              <a:t>EMS HH </a:t>
            </a:r>
            <a:r>
              <a:rPr lang="zh-CN" altLang="en-US" sz="1100" dirty="0" smtClean="0">
                <a:hlinkClick r:id="rId6" action="ppaction://hlinksldjump"/>
              </a:rPr>
              <a:t>产出工时</a:t>
            </a:r>
            <a:endParaRPr lang="en-US" altLang="zh-CN" sz="1100" dirty="0" smtClean="0">
              <a:hlinkClick r:id="rId6" action="ppaction://hlinksldjump"/>
            </a:endParaRPr>
          </a:p>
          <a:p>
            <a:pPr marL="800100" lvl="1" indent="-342900">
              <a:spcBef>
                <a:spcPct val="20000"/>
              </a:spcBef>
              <a:buClr>
                <a:srgbClr val="81980C"/>
              </a:buClr>
              <a:buFont typeface="+mj-lt"/>
              <a:buAutoNum type="alphaLcPeriod"/>
            </a:pPr>
            <a:r>
              <a:rPr lang="zh-CN" altLang="en-US" sz="1100" dirty="0" smtClean="0">
                <a:hlinkClick r:id="rId7" action="ppaction://hlinksldjump"/>
              </a:rPr>
              <a:t>生产点数</a:t>
            </a:r>
            <a:endParaRPr lang="en-US" altLang="zh-CN" sz="1100" dirty="0" smtClean="0"/>
          </a:p>
          <a:p>
            <a:pPr marL="800100" lvl="1" indent="-342900">
              <a:spcBef>
                <a:spcPct val="20000"/>
              </a:spcBef>
              <a:buClr>
                <a:srgbClr val="81980C"/>
              </a:buClr>
              <a:buFont typeface="+mj-lt"/>
              <a:buAutoNum type="alphaLcPeriod"/>
            </a:pPr>
            <a:r>
              <a:rPr lang="zh-CN" altLang="en-US" sz="1100" dirty="0" smtClean="0"/>
              <a:t>费用转嫁</a:t>
            </a:r>
            <a:endParaRPr lang="en-US" altLang="zh-CN" sz="1100" dirty="0" smtClean="0"/>
          </a:p>
          <a:p>
            <a:pPr marL="800100" lvl="1" indent="-342900">
              <a:spcBef>
                <a:spcPct val="20000"/>
              </a:spcBef>
              <a:buClr>
                <a:srgbClr val="81980C"/>
              </a:buClr>
              <a:buFont typeface="+mj-lt"/>
              <a:buAutoNum type="alphaLcPeriod"/>
            </a:pPr>
            <a:r>
              <a:rPr lang="zh-CN" altLang="en-US" sz="1100" dirty="0" smtClean="0"/>
              <a:t>终端产出台数</a:t>
            </a:r>
            <a:endParaRPr lang="en-US" altLang="zh-CN" sz="1100" dirty="0" smtClean="0"/>
          </a:p>
          <a:p>
            <a:pPr marL="800100" lvl="1" indent="-342900">
              <a:spcBef>
                <a:spcPct val="20000"/>
              </a:spcBef>
              <a:buClr>
                <a:srgbClr val="81980C"/>
              </a:buClr>
              <a:buFont typeface="+mj-lt"/>
              <a:buAutoNum type="alphaLcPeriod"/>
            </a:pPr>
            <a:r>
              <a:rPr lang="zh-CN" altLang="en-US" sz="1100" dirty="0" smtClean="0"/>
              <a:t>信道产出数量</a:t>
            </a:r>
            <a:endParaRPr lang="en-US" altLang="zh-CN" sz="1100" dirty="0" smtClean="0"/>
          </a:p>
          <a:p>
            <a:pPr marL="800100" lvl="1" indent="-342900">
              <a:spcBef>
                <a:spcPct val="20000"/>
              </a:spcBef>
              <a:buClr>
                <a:srgbClr val="81980C"/>
              </a:buClr>
              <a:buFont typeface="+mj-lt"/>
              <a:buAutoNum type="alphaLcPeriod"/>
            </a:pPr>
            <a:r>
              <a:rPr lang="zh-CN" altLang="en-US" sz="1100" dirty="0" smtClean="0"/>
              <a:t>临时工工时</a:t>
            </a:r>
            <a:endParaRPr lang="en-US" altLang="zh-CN" sz="11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6614" y="908720"/>
            <a:ext cx="942679" cy="558213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二、基础</a:t>
            </a:r>
            <a:r>
              <a:rPr lang="zh-CN" altLang="en-US" dirty="0" smtClean="0"/>
              <a:t>数据</a:t>
            </a:r>
            <a:r>
              <a:rPr lang="en-US" altLang="zh-CN" dirty="0"/>
              <a:t>-</a:t>
            </a:r>
            <a:r>
              <a:rPr lang="zh-CN" altLang="en-US" dirty="0"/>
              <a:t>拉别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lphaLcPeriod"/>
            </a:pPr>
            <a:r>
              <a:rPr lang="zh-CN" altLang="en-US" sz="1400" dirty="0" smtClean="0"/>
              <a:t>新增</a:t>
            </a:r>
            <a:r>
              <a:rPr lang="en-US" altLang="zh-CN" sz="1400" dirty="0" smtClean="0"/>
              <a:t>——</a:t>
            </a:r>
            <a:r>
              <a:rPr lang="zh-CN" altLang="en-US" sz="1400" dirty="0"/>
              <a:t>拉别</a:t>
            </a:r>
            <a:endParaRPr lang="en-US" altLang="zh-CN" sz="1400" dirty="0" smtClean="0"/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 smtClean="0"/>
              <a:t>点击工具栏“新增”按钮，在弹出窗口中填写拉别“名称”，并选择拉别所属的“营业类型”，确认无误后，点击“确定”。</a:t>
            </a: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5" y="1484785"/>
            <a:ext cx="5184576" cy="351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089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六、成本分析</a:t>
            </a:r>
            <a:r>
              <a:rPr lang="en-US" altLang="zh-CN" dirty="0"/>
              <a:t>-EMS SMT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lphaLcPeriod" startAt="2"/>
            </a:pPr>
            <a:r>
              <a:rPr lang="zh-CN" altLang="en-US" sz="1400" dirty="0" smtClean="0"/>
              <a:t>日成本</a:t>
            </a:r>
            <a:r>
              <a:rPr lang="en-US" altLang="zh-CN" sz="1400" dirty="0" smtClean="0"/>
              <a:t>——EMS SMT</a:t>
            </a:r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 smtClean="0"/>
              <a:t>按月查询，包含</a:t>
            </a:r>
            <a:r>
              <a:rPr lang="en-US" altLang="zh-CN" sz="1000" dirty="0" smtClean="0"/>
              <a:t>EMS SMT</a:t>
            </a:r>
            <a:r>
              <a:rPr lang="zh-CN" altLang="en-US" sz="1000" dirty="0" smtClean="0"/>
              <a:t>每天的各项成本组成、点数、预估成本、预估单点成本、标准单点成本、标准成本、盈亏。</a:t>
            </a: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607" y="1772816"/>
            <a:ext cx="8440094" cy="3770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946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六、成本分析</a:t>
            </a:r>
            <a:r>
              <a:rPr lang="en-US" altLang="zh-CN" dirty="0"/>
              <a:t>-EMS SMT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lphaLcPeriod" startAt="3"/>
            </a:pPr>
            <a:r>
              <a:rPr lang="zh-CN" altLang="en-US" sz="1400" dirty="0"/>
              <a:t>月</a:t>
            </a:r>
            <a:r>
              <a:rPr lang="zh-CN" altLang="en-US" sz="1400" dirty="0" smtClean="0"/>
              <a:t>成本</a:t>
            </a:r>
            <a:r>
              <a:rPr lang="en-US" altLang="zh-CN" sz="1400" dirty="0" smtClean="0"/>
              <a:t>——EMS SMT</a:t>
            </a:r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 smtClean="0"/>
              <a:t>按月查询，为日成本的月度合计。</a:t>
            </a: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844824"/>
            <a:ext cx="8784976" cy="392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807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六、成本分析</a:t>
            </a:r>
            <a:r>
              <a:rPr lang="en-US" altLang="zh-CN" dirty="0"/>
              <a:t>-EMS SMT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lphaLcPeriod" startAt="4"/>
            </a:pPr>
            <a:r>
              <a:rPr lang="zh-CN" altLang="en-US" sz="1400" dirty="0" smtClean="0"/>
              <a:t>部门日成本</a:t>
            </a:r>
            <a:r>
              <a:rPr lang="en-US" altLang="zh-CN" sz="1400" dirty="0" smtClean="0"/>
              <a:t>——EMS SMT</a:t>
            </a:r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 smtClean="0"/>
              <a:t>按月和部门查询，包含</a:t>
            </a:r>
            <a:r>
              <a:rPr lang="en-US" altLang="zh-CN" sz="1000" dirty="0" smtClean="0"/>
              <a:t>EMS SMT</a:t>
            </a:r>
            <a:r>
              <a:rPr lang="zh-CN" altLang="en-US" sz="1000" dirty="0" smtClean="0"/>
              <a:t>各部门每天的人力成本、点数、预估成本、预估单点成本、标准单点成本、标准成本、盈亏。</a:t>
            </a: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700808"/>
            <a:ext cx="8762435" cy="3914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202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六、成本分析</a:t>
            </a:r>
            <a:r>
              <a:rPr lang="en-US" altLang="zh-CN" dirty="0"/>
              <a:t>-EMS SMT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lphaLcPeriod" startAt="5"/>
            </a:pPr>
            <a:r>
              <a:rPr lang="zh-CN" altLang="en-US" sz="1400" dirty="0" smtClean="0"/>
              <a:t>部门月成本</a:t>
            </a:r>
            <a:r>
              <a:rPr lang="en-US" altLang="zh-CN" sz="1400" dirty="0" smtClean="0"/>
              <a:t>——EMS SMT</a:t>
            </a:r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 smtClean="0"/>
              <a:t>按月查询，包含</a:t>
            </a:r>
            <a:r>
              <a:rPr lang="en-US" altLang="zh-CN" sz="1000" dirty="0" smtClean="0"/>
              <a:t>EMS SMT</a:t>
            </a:r>
            <a:r>
              <a:rPr lang="zh-CN" altLang="en-US" sz="1000" dirty="0" smtClean="0"/>
              <a:t>各部门该月的人力成本、点数、预估成本、预估单点成本、标准单点成本、标准成本、盈亏。</a:t>
            </a: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700808"/>
            <a:ext cx="8748464" cy="390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0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六、成本分析</a:t>
            </a:r>
            <a:r>
              <a:rPr lang="en-US" altLang="zh-CN" dirty="0"/>
              <a:t>-EMS SMT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lphaLcPeriod" startAt="6"/>
            </a:pPr>
            <a:r>
              <a:rPr lang="zh-CN" altLang="en-US" sz="1400" dirty="0" smtClean="0"/>
              <a:t>日成本报表</a:t>
            </a:r>
            <a:r>
              <a:rPr lang="en-US" altLang="zh-CN" sz="1400" dirty="0" smtClean="0"/>
              <a:t>——EMS SMT</a:t>
            </a:r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 smtClean="0"/>
              <a:t>按天展示该月的“预估成本”和“标准成本”。</a:t>
            </a: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700808"/>
            <a:ext cx="8632508" cy="459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03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六、成本分析</a:t>
            </a:r>
            <a:r>
              <a:rPr lang="en-US" altLang="zh-CN" dirty="0"/>
              <a:t>-EMS SMT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lphaLcPeriod" startAt="7"/>
            </a:pPr>
            <a:r>
              <a:rPr lang="zh-CN" altLang="en-US" sz="1400" dirty="0" smtClean="0"/>
              <a:t>部门日成本报表</a:t>
            </a:r>
            <a:r>
              <a:rPr lang="en-US" altLang="zh-CN" sz="1400" dirty="0" smtClean="0"/>
              <a:t>——EMS SMT</a:t>
            </a:r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 smtClean="0"/>
              <a:t>按天展示该月</a:t>
            </a:r>
            <a:r>
              <a:rPr lang="en-US" altLang="zh-CN" sz="1000" dirty="0" smtClean="0"/>
              <a:t>EMS SMT</a:t>
            </a:r>
            <a:r>
              <a:rPr lang="zh-CN" altLang="en-US" sz="1000" dirty="0" smtClean="0"/>
              <a:t>各部门的“预估成本”和“标准成本”。</a:t>
            </a: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1844824"/>
            <a:ext cx="8388424" cy="446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59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二、基础</a:t>
            </a:r>
            <a:r>
              <a:rPr lang="zh-CN" altLang="en-US" dirty="0" smtClean="0"/>
              <a:t>数据</a:t>
            </a:r>
            <a:r>
              <a:rPr lang="en-US" altLang="zh-CN" dirty="0"/>
              <a:t>-</a:t>
            </a:r>
            <a:r>
              <a:rPr lang="zh-CN" altLang="en-US" dirty="0"/>
              <a:t>拉别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+mj-lt"/>
              <a:buAutoNum type="alphaLcPeriod" startAt="2"/>
            </a:pPr>
            <a:r>
              <a:rPr lang="zh-CN" altLang="en-US" sz="1400" dirty="0" smtClean="0"/>
              <a:t>修改</a:t>
            </a:r>
            <a:r>
              <a:rPr lang="en-US" altLang="zh-CN" sz="1400" dirty="0" smtClean="0"/>
              <a:t>——</a:t>
            </a:r>
            <a:r>
              <a:rPr lang="zh-CN" altLang="en-US" sz="1400" dirty="0"/>
              <a:t>拉别</a:t>
            </a:r>
            <a:endParaRPr lang="en-US" altLang="zh-CN" sz="1400" dirty="0"/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/>
              <a:t>先点击工具栏“查询”按钮</a:t>
            </a:r>
            <a:r>
              <a:rPr lang="zh-CN" altLang="en-US" sz="1000" dirty="0" smtClean="0"/>
              <a:t>，在查询界面，可以选择“营业类型”过滤数据，在</a:t>
            </a:r>
            <a:r>
              <a:rPr lang="zh-CN" altLang="en-US" sz="1000" dirty="0"/>
              <a:t>列表中选择要修改的行，再点击工具栏“修改”按钮，在弹出界面中</a:t>
            </a:r>
            <a:r>
              <a:rPr lang="zh-CN" altLang="en-US" sz="1000" dirty="0" smtClean="0"/>
              <a:t>，修改“名称”和“营业类型”，确认无误后，点击“确认修改”。</a:t>
            </a:r>
            <a:endParaRPr lang="en-US" altLang="zh-CN" sz="1000" dirty="0" smtClean="0"/>
          </a:p>
          <a:p>
            <a:pPr lvl="1">
              <a:buFont typeface="Wingdings" pitchFamily="2" charset="2"/>
              <a:buChar char="u"/>
            </a:pPr>
            <a:endParaRPr lang="en-US" altLang="zh-CN" sz="1000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628800"/>
            <a:ext cx="6885546" cy="357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7336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二、基础</a:t>
            </a:r>
            <a:r>
              <a:rPr lang="zh-CN" altLang="en-US" dirty="0" smtClean="0"/>
              <a:t>数据</a:t>
            </a:r>
            <a:r>
              <a:rPr lang="en-US" altLang="zh-CN" dirty="0"/>
              <a:t>-</a:t>
            </a:r>
            <a:r>
              <a:rPr lang="zh-CN" altLang="en-US" dirty="0"/>
              <a:t>拉别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+mj-lt"/>
              <a:buAutoNum type="alphaLcPeriod" startAt="3"/>
            </a:pPr>
            <a:r>
              <a:rPr lang="zh-CN" altLang="en-US" sz="1400" dirty="0"/>
              <a:t>查询</a:t>
            </a:r>
            <a:r>
              <a:rPr lang="en-US" altLang="zh-CN" sz="1400" dirty="0" smtClean="0"/>
              <a:t>——</a:t>
            </a:r>
            <a:r>
              <a:rPr lang="zh-CN" altLang="en-US" sz="1400" dirty="0"/>
              <a:t>拉别</a:t>
            </a:r>
            <a:endParaRPr lang="en-US" altLang="zh-CN" sz="1400" dirty="0" smtClean="0"/>
          </a:p>
          <a:p>
            <a:pPr marL="742950" lvl="2" indent="-342900">
              <a:buFont typeface="Wingdings" pitchFamily="2" charset="2"/>
              <a:buChar char="u"/>
            </a:pPr>
            <a:r>
              <a:rPr lang="zh-CN" altLang="en-US" sz="1000" dirty="0"/>
              <a:t>先点击工具栏“查询”按钮</a:t>
            </a:r>
            <a:r>
              <a:rPr lang="zh-CN" altLang="en-US" sz="1000" dirty="0" smtClean="0"/>
              <a:t>，将出现所有拉别清单，可选择具体“营业类型”进行过滤。</a:t>
            </a:r>
            <a:endParaRPr lang="en-US" altLang="zh-CN" sz="1000" dirty="0"/>
          </a:p>
          <a:p>
            <a:pPr marL="342900" lvl="1" indent="-342900">
              <a:buFont typeface="+mj-lt"/>
              <a:buAutoNum type="alphaLcPeriod" startAt="3"/>
            </a:pPr>
            <a:endParaRPr lang="en-US" altLang="zh-CN" sz="1400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556792"/>
            <a:ext cx="5400600" cy="431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616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二、基础</a:t>
            </a:r>
            <a:r>
              <a:rPr lang="zh-CN" altLang="en-US" dirty="0" smtClean="0"/>
              <a:t>数据</a:t>
            </a:r>
            <a:r>
              <a:rPr lang="en-US" altLang="zh-CN" dirty="0"/>
              <a:t>-</a:t>
            </a:r>
            <a:r>
              <a:rPr lang="zh-CN" altLang="en-US" dirty="0"/>
              <a:t>拉别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+mj-lt"/>
              <a:buAutoNum type="alphaLcPeriod" startAt="4"/>
            </a:pPr>
            <a:r>
              <a:rPr lang="zh-CN" altLang="en-US" sz="1400" dirty="0"/>
              <a:t>删除</a:t>
            </a:r>
            <a:r>
              <a:rPr lang="en-US" altLang="zh-CN" sz="1400" dirty="0" smtClean="0"/>
              <a:t>——</a:t>
            </a:r>
            <a:r>
              <a:rPr lang="zh-CN" altLang="en-US" sz="1400" dirty="0"/>
              <a:t>拉别</a:t>
            </a:r>
            <a:endParaRPr lang="en-US" altLang="zh-CN" sz="1400" dirty="0" smtClean="0"/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/>
              <a:t>先点击工具栏“查询”按钮，在列表中选</a:t>
            </a:r>
            <a:r>
              <a:rPr lang="zh-CN" altLang="en-US" sz="1000" dirty="0" smtClean="0"/>
              <a:t>择要删除的</a:t>
            </a:r>
            <a:r>
              <a:rPr lang="zh-CN" altLang="en-US" sz="1000" dirty="0"/>
              <a:t>行，再点击工具栏</a:t>
            </a:r>
            <a:r>
              <a:rPr lang="zh-CN" altLang="en-US" sz="1000" dirty="0" smtClean="0"/>
              <a:t>“删除”按钮。注：如果该“拉别”已经在其它模块中被引用，将无法删除，只能“禁用”。</a:t>
            </a:r>
            <a:endParaRPr lang="en-US" altLang="zh-CN" sz="1000" dirty="0" smtClean="0"/>
          </a:p>
          <a:p>
            <a:pPr lvl="1">
              <a:buFont typeface="Wingdings" pitchFamily="2" charset="2"/>
              <a:buChar char="u"/>
            </a:pPr>
            <a:endParaRPr lang="en-US" altLang="zh-CN" sz="1000" dirty="0"/>
          </a:p>
          <a:p>
            <a:pPr marL="342900" lvl="1" indent="-342900">
              <a:buFont typeface="+mj-lt"/>
              <a:buAutoNum type="alphaLcPeriod" startAt="3"/>
            </a:pPr>
            <a:endParaRPr lang="en-US" altLang="zh-CN" sz="1400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628800"/>
            <a:ext cx="6216109" cy="3433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32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二、基础</a:t>
            </a:r>
            <a:r>
              <a:rPr lang="zh-CN" altLang="en-US" dirty="0" smtClean="0"/>
              <a:t>数据</a:t>
            </a:r>
            <a:r>
              <a:rPr lang="en-US" altLang="zh-CN" dirty="0"/>
              <a:t>-</a:t>
            </a:r>
            <a:r>
              <a:rPr lang="zh-CN" altLang="en-US" dirty="0"/>
              <a:t>拉别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+mj-lt"/>
              <a:buAutoNum type="alphaLcPeriod" startAt="5"/>
            </a:pPr>
            <a:r>
              <a:rPr lang="zh-CN" altLang="en-US" sz="1400" dirty="0" smtClean="0"/>
              <a:t>禁用和反禁用</a:t>
            </a:r>
            <a:r>
              <a:rPr lang="en-US" altLang="zh-CN" sz="1400" dirty="0" smtClean="0"/>
              <a:t>——</a:t>
            </a:r>
            <a:r>
              <a:rPr lang="zh-CN" altLang="en-US" sz="1400" dirty="0"/>
              <a:t>拉别</a:t>
            </a:r>
            <a:endParaRPr lang="en-US" altLang="zh-CN" sz="1400" dirty="0" smtClean="0"/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/>
              <a:t>先点击工具栏“查询”按钮，在列表中选</a:t>
            </a:r>
            <a:r>
              <a:rPr lang="zh-CN" altLang="en-US" sz="1000" dirty="0" smtClean="0"/>
              <a:t>择要禁用的</a:t>
            </a:r>
            <a:r>
              <a:rPr lang="zh-CN" altLang="en-US" sz="1000" dirty="0"/>
              <a:t>行，再点击工具栏</a:t>
            </a:r>
            <a:r>
              <a:rPr lang="zh-CN" altLang="en-US" sz="1000" dirty="0" smtClean="0"/>
              <a:t>“禁用”按钮，该记录将变成禁用状态，在其它模块中，将不能再新增和该记录有关的数据。</a:t>
            </a:r>
            <a:endParaRPr lang="en-US" altLang="zh-CN" sz="1000" dirty="0" smtClean="0"/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 smtClean="0"/>
              <a:t>反禁用：选中已经被禁用的记录，点击工具栏“反禁用”按钮。</a:t>
            </a:r>
            <a:endParaRPr lang="en-US" altLang="zh-CN" sz="1000" dirty="0"/>
          </a:p>
          <a:p>
            <a:pPr marL="342900" lvl="1" indent="-342900">
              <a:buFont typeface="+mj-lt"/>
              <a:buAutoNum type="alphaLcPeriod" startAt="3"/>
            </a:pPr>
            <a:endParaRPr lang="en-US" altLang="zh-CN" sz="1400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772816"/>
            <a:ext cx="6456656" cy="35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205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二、基础数据</a:t>
            </a:r>
            <a:r>
              <a:rPr lang="en-US" altLang="zh-CN" dirty="0" smtClean="0"/>
              <a:t>-</a:t>
            </a:r>
            <a:r>
              <a:rPr lang="zh-CN" altLang="en-US" dirty="0"/>
              <a:t>部门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 startAt="3"/>
            </a:pPr>
            <a:r>
              <a:rPr lang="zh-CN" altLang="en-US" sz="1800" dirty="0">
                <a:latin typeface="+mn-lt"/>
              </a:rPr>
              <a:t>部门</a:t>
            </a:r>
            <a:endParaRPr lang="en-US" altLang="zh-CN" sz="1800" dirty="0" smtClean="0">
              <a:latin typeface="+mn-lt"/>
            </a:endParaRPr>
          </a:p>
          <a:p>
            <a:pPr>
              <a:buFont typeface="+mj-lt"/>
              <a:buAutoNum type="arabicPeriod" startAt="3"/>
            </a:pPr>
            <a:endParaRPr lang="zh-CN" altLang="en-US" sz="1800" dirty="0">
              <a:latin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412776"/>
            <a:ext cx="6039669" cy="4813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340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二、基础</a:t>
            </a:r>
            <a:r>
              <a:rPr lang="zh-CN" altLang="en-US" dirty="0" smtClean="0"/>
              <a:t>数据</a:t>
            </a:r>
            <a:r>
              <a:rPr lang="en-US" altLang="zh-CN" dirty="0"/>
              <a:t>-</a:t>
            </a:r>
            <a:r>
              <a:rPr lang="zh-CN" altLang="en-US" dirty="0"/>
              <a:t>部门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lphaLcPeriod"/>
            </a:pPr>
            <a:r>
              <a:rPr lang="zh-CN" altLang="en-US" sz="1400" dirty="0" smtClean="0"/>
              <a:t>新增</a:t>
            </a:r>
            <a:r>
              <a:rPr lang="en-US" altLang="zh-CN" sz="1400" dirty="0" smtClean="0"/>
              <a:t>——</a:t>
            </a:r>
            <a:r>
              <a:rPr lang="zh-CN" altLang="en-US" sz="1400" dirty="0"/>
              <a:t>部门</a:t>
            </a:r>
            <a:endParaRPr lang="en-US" altLang="zh-CN" sz="1400" dirty="0" smtClean="0"/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 smtClean="0"/>
              <a:t>点击工具栏“新增”按钮，在弹出窗口中填写部门“名称”，并选择部门所属的“营业类型”，确认无误后，点击“确定”。</a:t>
            </a: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56792"/>
            <a:ext cx="5460839" cy="4025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709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二、基础</a:t>
            </a:r>
            <a:r>
              <a:rPr lang="zh-CN" altLang="en-US" dirty="0" smtClean="0"/>
              <a:t>数据</a:t>
            </a:r>
            <a:r>
              <a:rPr lang="en-US" altLang="zh-CN" dirty="0"/>
              <a:t>-</a:t>
            </a:r>
            <a:r>
              <a:rPr lang="zh-CN" altLang="en-US" dirty="0"/>
              <a:t>部门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+mj-lt"/>
              <a:buAutoNum type="alphaLcPeriod" startAt="2"/>
            </a:pPr>
            <a:r>
              <a:rPr lang="zh-CN" altLang="en-US" sz="1400" dirty="0" smtClean="0"/>
              <a:t>修改</a:t>
            </a:r>
            <a:r>
              <a:rPr lang="en-US" altLang="zh-CN" sz="1400" dirty="0" smtClean="0"/>
              <a:t>——</a:t>
            </a:r>
            <a:r>
              <a:rPr lang="zh-CN" altLang="en-US" sz="1400" dirty="0"/>
              <a:t>部门</a:t>
            </a:r>
            <a:endParaRPr lang="en-US" altLang="zh-CN" sz="1400" dirty="0"/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/>
              <a:t>先点击工具栏“查询”按钮</a:t>
            </a:r>
            <a:r>
              <a:rPr lang="zh-CN" altLang="en-US" sz="1000" dirty="0" smtClean="0"/>
              <a:t>，在查询界面，可以选择“营业类型”过滤数据，在</a:t>
            </a:r>
            <a:r>
              <a:rPr lang="zh-CN" altLang="en-US" sz="1000" dirty="0"/>
              <a:t>列表中选择要修改的行，再点击工具栏“修改”按钮，在弹出界面中</a:t>
            </a:r>
            <a:r>
              <a:rPr lang="zh-CN" altLang="en-US" sz="1000" dirty="0" smtClean="0"/>
              <a:t>，修改“名称”和“营业类型”，确认无误后，点击“确认修改”。</a:t>
            </a:r>
            <a:endParaRPr lang="en-US" altLang="zh-CN" sz="1000" dirty="0" smtClean="0"/>
          </a:p>
          <a:p>
            <a:pPr lvl="1">
              <a:buFont typeface="Wingdings" pitchFamily="2" charset="2"/>
              <a:buChar char="u"/>
            </a:pPr>
            <a:endParaRPr lang="en-US" altLang="zh-CN" sz="1000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700808"/>
            <a:ext cx="5420246" cy="406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92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二、基础</a:t>
            </a:r>
            <a:r>
              <a:rPr lang="zh-CN" altLang="en-US" dirty="0" smtClean="0"/>
              <a:t>数据</a:t>
            </a:r>
            <a:r>
              <a:rPr lang="en-US" altLang="zh-CN" dirty="0"/>
              <a:t>-</a:t>
            </a:r>
            <a:r>
              <a:rPr lang="zh-CN" altLang="en-US" dirty="0"/>
              <a:t>部门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+mj-lt"/>
              <a:buAutoNum type="alphaLcPeriod" startAt="3"/>
            </a:pPr>
            <a:r>
              <a:rPr lang="zh-CN" altLang="en-US" sz="1400" dirty="0"/>
              <a:t>查询</a:t>
            </a:r>
            <a:r>
              <a:rPr lang="en-US" altLang="zh-CN" sz="1400" dirty="0" smtClean="0"/>
              <a:t>——</a:t>
            </a:r>
            <a:r>
              <a:rPr lang="zh-CN" altLang="en-US" sz="1400" dirty="0"/>
              <a:t>部门</a:t>
            </a:r>
            <a:endParaRPr lang="en-US" altLang="zh-CN" sz="1400" dirty="0" smtClean="0"/>
          </a:p>
          <a:p>
            <a:pPr marL="742950" lvl="2" indent="-342900">
              <a:buFont typeface="Wingdings" pitchFamily="2" charset="2"/>
              <a:buChar char="u"/>
            </a:pPr>
            <a:r>
              <a:rPr lang="zh-CN" altLang="en-US" sz="1000" dirty="0"/>
              <a:t>先点击工具栏“查询”按钮</a:t>
            </a:r>
            <a:r>
              <a:rPr lang="zh-CN" altLang="en-US" sz="1000" dirty="0" smtClean="0"/>
              <a:t>，将出现所有部门清单，可选择具体“营业类型”进行过滤。</a:t>
            </a:r>
            <a:endParaRPr lang="en-US" altLang="zh-CN" sz="1000" dirty="0"/>
          </a:p>
          <a:p>
            <a:pPr marL="342900" lvl="1" indent="-342900">
              <a:buFont typeface="+mj-lt"/>
              <a:buAutoNum type="alphaLcPeriod" startAt="3"/>
            </a:pPr>
            <a:endParaRPr lang="en-US" altLang="zh-CN" sz="1400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484784"/>
            <a:ext cx="5497609" cy="438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64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二、基础</a:t>
            </a:r>
            <a:r>
              <a:rPr lang="zh-CN" altLang="en-US" dirty="0" smtClean="0"/>
              <a:t>数据</a:t>
            </a:r>
            <a:r>
              <a:rPr lang="en-US" altLang="zh-CN" dirty="0"/>
              <a:t>-</a:t>
            </a:r>
            <a:r>
              <a:rPr lang="zh-CN" altLang="en-US" dirty="0"/>
              <a:t>部门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+mj-lt"/>
              <a:buAutoNum type="alphaLcPeriod" startAt="4"/>
            </a:pPr>
            <a:r>
              <a:rPr lang="zh-CN" altLang="en-US" sz="1400" dirty="0"/>
              <a:t>删除</a:t>
            </a:r>
            <a:r>
              <a:rPr lang="en-US" altLang="zh-CN" sz="1400" dirty="0" smtClean="0"/>
              <a:t>——</a:t>
            </a:r>
            <a:r>
              <a:rPr lang="zh-CN" altLang="en-US" sz="1400" dirty="0"/>
              <a:t>部门</a:t>
            </a:r>
            <a:endParaRPr lang="en-US" altLang="zh-CN" sz="1400" dirty="0" smtClean="0"/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/>
              <a:t>先点击工具栏“查询”按钮，在列表中选</a:t>
            </a:r>
            <a:r>
              <a:rPr lang="zh-CN" altLang="en-US" sz="1000" dirty="0" smtClean="0"/>
              <a:t>择要删除的</a:t>
            </a:r>
            <a:r>
              <a:rPr lang="zh-CN" altLang="en-US" sz="1000" dirty="0"/>
              <a:t>行，再点击工具栏</a:t>
            </a:r>
            <a:r>
              <a:rPr lang="zh-CN" altLang="en-US" sz="1000" dirty="0" smtClean="0"/>
              <a:t>“删除”按钮。注：如果该“部门”已经在其它模块中被引用，将无法删除，只能“禁用”。</a:t>
            </a:r>
            <a:endParaRPr lang="en-US" altLang="zh-CN" sz="1000" dirty="0" smtClean="0"/>
          </a:p>
          <a:p>
            <a:pPr lvl="1">
              <a:buFont typeface="Wingdings" pitchFamily="2" charset="2"/>
              <a:buChar char="u"/>
            </a:pPr>
            <a:endParaRPr lang="en-US" altLang="zh-CN" sz="1000" dirty="0" smtClean="0"/>
          </a:p>
          <a:p>
            <a:pPr lvl="1">
              <a:buFont typeface="Wingdings" pitchFamily="2" charset="2"/>
              <a:buChar char="u"/>
            </a:pPr>
            <a:endParaRPr lang="en-US" altLang="zh-CN" sz="1000" dirty="0"/>
          </a:p>
          <a:p>
            <a:pPr marL="342900" lvl="1" indent="-342900">
              <a:buFont typeface="+mj-lt"/>
              <a:buAutoNum type="alphaLcPeriod" startAt="3"/>
            </a:pPr>
            <a:endParaRPr lang="en-US" altLang="zh-CN" sz="1400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700808"/>
            <a:ext cx="5727241" cy="426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510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一、成本分析模块列表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 startAt="3"/>
            </a:pPr>
            <a:r>
              <a:rPr lang="zh-CN" altLang="en-US" sz="1100" dirty="0"/>
              <a:t>月度数据</a:t>
            </a:r>
            <a:endParaRPr lang="en-US" altLang="zh-CN" sz="1100" dirty="0"/>
          </a:p>
          <a:p>
            <a:pPr marL="800100" lvl="1" indent="-342900">
              <a:buFont typeface="+mj-lt"/>
              <a:buAutoNum type="alphaLcPeriod"/>
            </a:pPr>
            <a:r>
              <a:rPr lang="zh-CN" altLang="zh-CN" sz="1100" b="0" dirty="0">
                <a:hlinkClick r:id="rId2" action="ppaction://hlinksldjump"/>
              </a:rPr>
              <a:t>直接人工费率</a:t>
            </a:r>
            <a:endParaRPr lang="en-US" altLang="zh-CN" sz="1100" b="0" dirty="0"/>
          </a:p>
          <a:p>
            <a:pPr marL="800100" lvl="1" indent="-342900">
              <a:buFont typeface="+mj-lt"/>
              <a:buAutoNum type="alphaLcPeriod"/>
            </a:pPr>
            <a:r>
              <a:rPr lang="zh-CN" altLang="zh-CN" sz="1100" b="0" dirty="0">
                <a:hlinkClick r:id="rId3" action="ppaction://hlinksldjump"/>
              </a:rPr>
              <a:t>间接人工费率</a:t>
            </a:r>
            <a:endParaRPr lang="en-US" altLang="zh-CN" sz="1100" b="0" dirty="0"/>
          </a:p>
          <a:p>
            <a:pPr marL="800100" lvl="1" indent="-342900">
              <a:buFont typeface="+mj-lt"/>
              <a:buAutoNum type="alphaLcPeriod"/>
            </a:pPr>
            <a:r>
              <a:rPr lang="zh-CN" altLang="zh-CN" sz="1100" b="0" dirty="0">
                <a:hlinkClick r:id="rId4" action="ppaction://hlinksldjump"/>
              </a:rPr>
              <a:t>折旧费用</a:t>
            </a:r>
            <a:endParaRPr lang="en-US" altLang="zh-CN" sz="1100" b="0" dirty="0"/>
          </a:p>
          <a:p>
            <a:pPr marL="800100" lvl="1" indent="-342900">
              <a:buFont typeface="+mj-lt"/>
              <a:buAutoNum type="alphaLcPeriod"/>
            </a:pPr>
            <a:r>
              <a:rPr lang="zh-CN" altLang="zh-CN" sz="1100" b="0" dirty="0">
                <a:hlinkClick r:id="rId5" action="ppaction://hlinksldjump"/>
              </a:rPr>
              <a:t>租赁费</a:t>
            </a:r>
            <a:r>
              <a:rPr lang="zh-CN" altLang="zh-CN" sz="1100" b="0" dirty="0" smtClean="0">
                <a:hlinkClick r:id="rId5" action="ppaction://hlinksldjump"/>
              </a:rPr>
              <a:t>用</a:t>
            </a:r>
            <a:endParaRPr lang="en-US" altLang="zh-CN" sz="1100" b="0" dirty="0"/>
          </a:p>
          <a:p>
            <a:pPr marL="800100" lvl="1" indent="-342900">
              <a:buFont typeface="+mj-lt"/>
              <a:buAutoNum type="alphaLcPeriod"/>
            </a:pPr>
            <a:r>
              <a:rPr lang="zh-CN" altLang="zh-CN" sz="1100" b="0" dirty="0">
                <a:hlinkClick r:id="rId6" action="ppaction://hlinksldjump"/>
              </a:rPr>
              <a:t>水电费</a:t>
            </a:r>
            <a:endParaRPr lang="en-US" altLang="zh-CN" sz="1100" b="0" dirty="0"/>
          </a:p>
          <a:p>
            <a:pPr marL="800100" lvl="1" indent="-342900">
              <a:buFont typeface="+mj-lt"/>
              <a:buAutoNum type="alphaLcPeriod"/>
            </a:pPr>
            <a:r>
              <a:rPr lang="zh-CN" altLang="zh-CN" sz="1100" b="0" dirty="0">
                <a:hlinkClick r:id="rId7" action="ppaction://hlinksldjump"/>
              </a:rPr>
              <a:t>标准单点成本</a:t>
            </a:r>
            <a:endParaRPr lang="en-US" altLang="zh-CN" sz="1100" b="0" dirty="0"/>
          </a:p>
          <a:p>
            <a:pPr marL="800100" lvl="1" indent="-342900">
              <a:buFont typeface="+mj-lt"/>
              <a:buAutoNum type="alphaLcPeriod"/>
            </a:pPr>
            <a:r>
              <a:rPr lang="zh-CN" altLang="zh-CN" sz="1100" b="0" dirty="0">
                <a:hlinkClick r:id="rId8" action="ppaction://hlinksldjump"/>
              </a:rPr>
              <a:t>部门标准单点成本</a:t>
            </a:r>
            <a:endParaRPr lang="en-US" altLang="zh-CN" sz="1100" b="0" dirty="0"/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100" b="0" dirty="0">
                <a:hlinkClick r:id="rId9" action="ppaction://hlinksldjump"/>
              </a:rPr>
              <a:t>EMS SMT</a:t>
            </a:r>
            <a:r>
              <a:rPr lang="zh-CN" altLang="zh-CN" sz="1100" b="0" dirty="0">
                <a:hlinkClick r:id="rId9" action="ppaction://hlinksldjump"/>
              </a:rPr>
              <a:t>钢网成本占</a:t>
            </a:r>
            <a:r>
              <a:rPr lang="zh-CN" altLang="zh-CN" sz="1100" b="0" dirty="0" smtClean="0">
                <a:hlinkClick r:id="rId9" action="ppaction://hlinksldjump"/>
              </a:rPr>
              <a:t>比</a:t>
            </a:r>
            <a:endParaRPr lang="en-US" altLang="zh-CN" sz="1100" b="0" dirty="0" smtClean="0"/>
          </a:p>
          <a:p>
            <a:pPr marL="800100" lvl="1" indent="-342900">
              <a:buFont typeface="+mj-lt"/>
              <a:buAutoNum type="alphaLcPeriod"/>
            </a:pPr>
            <a:r>
              <a:rPr lang="zh-CN" altLang="en-US" sz="1100" b="0" dirty="0" smtClean="0"/>
              <a:t>特殊工单归集</a:t>
            </a:r>
            <a:endParaRPr lang="en-US" altLang="zh-CN" sz="1100" b="0" dirty="0" smtClean="0"/>
          </a:p>
          <a:p>
            <a:pPr marL="800100" lvl="1" indent="-342900">
              <a:buFont typeface="+mj-lt"/>
              <a:buAutoNum type="alphaLcPeriod"/>
            </a:pPr>
            <a:r>
              <a:rPr lang="zh-CN" altLang="en-US" sz="1100" b="0" dirty="0" smtClean="0"/>
              <a:t>临时工费率</a:t>
            </a:r>
            <a:endParaRPr lang="en-US" altLang="zh-CN" sz="1100" b="0" dirty="0" smtClean="0"/>
          </a:p>
          <a:p>
            <a:pPr marL="800100" lvl="1" indent="-342900">
              <a:buFont typeface="+mj-lt"/>
              <a:buAutoNum type="alphaLcPeriod"/>
            </a:pPr>
            <a:r>
              <a:rPr lang="zh-CN" altLang="en-US" sz="1100" b="0" dirty="0"/>
              <a:t>主</a:t>
            </a:r>
            <a:r>
              <a:rPr lang="zh-CN" altLang="en-US" sz="1100" b="0" dirty="0" smtClean="0"/>
              <a:t>营综合费用</a:t>
            </a:r>
            <a:endParaRPr lang="en-US" altLang="zh-CN" sz="1100" b="0" dirty="0" smtClean="0"/>
          </a:p>
          <a:p>
            <a:pPr marL="800100" lvl="1" indent="-342900">
              <a:buFont typeface="+mj-lt"/>
              <a:buAutoNum type="alphaLcPeriod"/>
            </a:pPr>
            <a:r>
              <a:rPr lang="zh-CN" altLang="en-US" sz="1100" b="0" dirty="0" smtClean="0"/>
              <a:t>标准单机工时</a:t>
            </a:r>
            <a:endParaRPr lang="en-US" altLang="zh-CN" sz="1400" dirty="0" smtClean="0">
              <a:latin typeface="+mn-lt"/>
            </a:endParaRPr>
          </a:p>
          <a:p>
            <a:pPr>
              <a:buFont typeface="+mj-lt"/>
              <a:buAutoNum type="arabicPeriod" startAt="4"/>
            </a:pPr>
            <a:r>
              <a:rPr lang="zh-CN" altLang="en-US" sz="1100" dirty="0" smtClean="0">
                <a:latin typeface="+mn-lt"/>
              </a:rPr>
              <a:t>季度数据</a:t>
            </a:r>
            <a:endParaRPr lang="en-US" altLang="zh-CN" sz="1100" dirty="0">
              <a:latin typeface="+mn-lt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zh-CN" altLang="en-US" sz="1100" b="0" dirty="0" smtClean="0">
                <a:latin typeface="+mn-lt"/>
                <a:hlinkClick r:id="rId10" action="ppaction://hlinksldjump"/>
              </a:rPr>
              <a:t>成本比率</a:t>
            </a:r>
            <a:endParaRPr lang="en-US" altLang="zh-CN" sz="1100" b="0" dirty="0" smtClean="0">
              <a:latin typeface="+mn-lt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zh-CN" altLang="en-US" sz="1100" b="0" smtClean="0">
                <a:latin typeface="+mn-lt"/>
              </a:rPr>
              <a:t>费用转嫁费率</a:t>
            </a:r>
            <a:endParaRPr lang="en-US" altLang="zh-CN" sz="1100" b="0" dirty="0">
              <a:latin typeface="+mn-lt"/>
            </a:endParaRPr>
          </a:p>
          <a:p>
            <a:pPr>
              <a:buFont typeface="+mj-lt"/>
              <a:buAutoNum type="arabicPeriod" startAt="4"/>
            </a:pPr>
            <a:r>
              <a:rPr lang="zh-CN" altLang="en-US" sz="1100" dirty="0">
                <a:latin typeface="+mn-lt"/>
              </a:rPr>
              <a:t>成本</a:t>
            </a:r>
            <a:r>
              <a:rPr lang="zh-CN" altLang="en-US" sz="1100" dirty="0" smtClean="0">
                <a:latin typeface="+mn-lt"/>
              </a:rPr>
              <a:t>分析</a:t>
            </a:r>
            <a:endParaRPr lang="en-US" altLang="zh-CN" sz="1100" dirty="0" smtClean="0">
              <a:latin typeface="+mn-lt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en-US" altLang="zh-CN" sz="1100" b="0" dirty="0">
                <a:latin typeface="+mn-lt"/>
                <a:hlinkClick r:id="rId11" action="ppaction://hlinksldjump"/>
              </a:rPr>
              <a:t>EMS </a:t>
            </a:r>
            <a:r>
              <a:rPr lang="en-US" altLang="zh-CN" sz="1100" b="0" dirty="0" smtClean="0">
                <a:latin typeface="+mn-lt"/>
                <a:hlinkClick r:id="rId11" action="ppaction://hlinksldjump"/>
              </a:rPr>
              <a:t>SMT</a:t>
            </a:r>
            <a:endParaRPr lang="en-US" altLang="zh-CN" sz="1100" b="0" dirty="0">
              <a:latin typeface="+mn-lt"/>
            </a:endParaRPr>
          </a:p>
          <a:p>
            <a:pPr marL="1200150" lvl="2" indent="-342900">
              <a:buFont typeface="+mj-ea"/>
              <a:buAutoNum type="circleNumDbPlain"/>
            </a:pPr>
            <a:r>
              <a:rPr lang="zh-CN" altLang="en-US" sz="1050" b="0" dirty="0">
                <a:latin typeface="+mn-lt"/>
              </a:rPr>
              <a:t>成本</a:t>
            </a:r>
            <a:r>
              <a:rPr lang="zh-CN" altLang="en-US" sz="1050" b="0" dirty="0" smtClean="0">
                <a:latin typeface="+mn-lt"/>
              </a:rPr>
              <a:t>运算</a:t>
            </a:r>
            <a:endParaRPr lang="en-US" altLang="zh-CN" sz="1050" b="0" dirty="0" smtClean="0">
              <a:latin typeface="+mn-lt"/>
            </a:endParaRPr>
          </a:p>
          <a:p>
            <a:pPr marL="1200150" lvl="2" indent="-342900">
              <a:buFont typeface="+mj-ea"/>
              <a:buAutoNum type="circleNumDbPlain"/>
            </a:pPr>
            <a:r>
              <a:rPr lang="zh-CN" altLang="en-US" sz="1050" b="0" dirty="0" smtClean="0">
                <a:latin typeface="+mn-lt"/>
              </a:rPr>
              <a:t>日成本</a:t>
            </a:r>
            <a:endParaRPr lang="en-US" altLang="zh-CN" sz="1050" b="0" dirty="0" smtClean="0">
              <a:latin typeface="+mn-lt"/>
            </a:endParaRPr>
          </a:p>
          <a:p>
            <a:pPr marL="1200150" lvl="2" indent="-342900">
              <a:buFont typeface="+mj-ea"/>
              <a:buAutoNum type="circleNumDbPlain"/>
            </a:pPr>
            <a:r>
              <a:rPr lang="zh-CN" altLang="en-US" sz="1050" b="0" dirty="0" smtClean="0">
                <a:latin typeface="+mn-lt"/>
              </a:rPr>
              <a:t>月成本</a:t>
            </a:r>
            <a:endParaRPr lang="en-US" altLang="zh-CN" sz="1050" b="0" dirty="0" smtClean="0">
              <a:latin typeface="+mn-lt"/>
            </a:endParaRPr>
          </a:p>
          <a:p>
            <a:pPr marL="1200150" lvl="2" indent="-342900">
              <a:buFont typeface="+mj-ea"/>
              <a:buAutoNum type="circleNumDbPlain"/>
            </a:pPr>
            <a:r>
              <a:rPr lang="zh-CN" altLang="en-US" sz="1050" b="0" dirty="0" smtClean="0">
                <a:latin typeface="+mn-lt"/>
              </a:rPr>
              <a:t>部门日成本</a:t>
            </a:r>
            <a:endParaRPr lang="en-US" altLang="zh-CN" sz="1050" b="0" dirty="0" smtClean="0">
              <a:latin typeface="+mn-lt"/>
            </a:endParaRPr>
          </a:p>
          <a:p>
            <a:pPr marL="1200150" lvl="2" indent="-342900">
              <a:buFont typeface="+mj-ea"/>
              <a:buAutoNum type="circleNumDbPlain"/>
            </a:pPr>
            <a:r>
              <a:rPr lang="zh-CN" altLang="en-US" sz="1050" b="0" dirty="0" smtClean="0">
                <a:latin typeface="+mn-lt"/>
              </a:rPr>
              <a:t>部门月成本</a:t>
            </a:r>
            <a:endParaRPr lang="en-US" altLang="zh-CN" sz="1050" b="0" dirty="0" smtClean="0">
              <a:latin typeface="+mn-lt"/>
            </a:endParaRPr>
          </a:p>
          <a:p>
            <a:pPr marL="1200150" lvl="2" indent="-342900">
              <a:buFont typeface="+mj-ea"/>
              <a:buAutoNum type="circleNumDbPlain"/>
            </a:pPr>
            <a:r>
              <a:rPr lang="zh-CN" altLang="en-US" sz="1050" b="0" dirty="0" smtClean="0">
                <a:latin typeface="+mn-lt"/>
              </a:rPr>
              <a:t>日成本报表</a:t>
            </a:r>
            <a:endParaRPr lang="en-US" altLang="zh-CN" sz="1050" b="0" dirty="0" smtClean="0">
              <a:latin typeface="+mn-lt"/>
            </a:endParaRPr>
          </a:p>
          <a:p>
            <a:pPr marL="1200150" lvl="2" indent="-342900">
              <a:buFont typeface="+mj-ea"/>
              <a:buAutoNum type="circleNumDbPlain"/>
            </a:pPr>
            <a:r>
              <a:rPr lang="zh-CN" altLang="en-US" sz="1050" b="0" dirty="0" smtClean="0">
                <a:latin typeface="+mn-lt"/>
              </a:rPr>
              <a:t>部门日成本报表</a:t>
            </a:r>
            <a:endParaRPr lang="zh-CN" altLang="en-US" sz="1050" b="0" dirty="0">
              <a:latin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1216956"/>
            <a:ext cx="1224136" cy="2249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41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二、基础</a:t>
            </a:r>
            <a:r>
              <a:rPr lang="zh-CN" altLang="en-US" dirty="0" smtClean="0"/>
              <a:t>数据</a:t>
            </a:r>
            <a:r>
              <a:rPr lang="en-US" altLang="zh-CN" dirty="0"/>
              <a:t>-</a:t>
            </a:r>
            <a:r>
              <a:rPr lang="zh-CN" altLang="en-US" dirty="0"/>
              <a:t>部门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+mj-lt"/>
              <a:buAutoNum type="alphaLcPeriod" startAt="5"/>
            </a:pPr>
            <a:r>
              <a:rPr lang="zh-CN" altLang="en-US" sz="1400" dirty="0" smtClean="0"/>
              <a:t>禁用和反禁用</a:t>
            </a:r>
            <a:r>
              <a:rPr lang="en-US" altLang="zh-CN" sz="1400" dirty="0" smtClean="0"/>
              <a:t>——</a:t>
            </a:r>
            <a:r>
              <a:rPr lang="zh-CN" altLang="en-US" sz="1400" dirty="0"/>
              <a:t>部门</a:t>
            </a:r>
            <a:endParaRPr lang="en-US" altLang="zh-CN" sz="1400" dirty="0" smtClean="0"/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/>
              <a:t>先点击工具栏“查询”按钮，在列表中选</a:t>
            </a:r>
            <a:r>
              <a:rPr lang="zh-CN" altLang="en-US" sz="1000" dirty="0" smtClean="0"/>
              <a:t>择要禁用的</a:t>
            </a:r>
            <a:r>
              <a:rPr lang="zh-CN" altLang="en-US" sz="1000" dirty="0"/>
              <a:t>行，再点击工具栏</a:t>
            </a:r>
            <a:r>
              <a:rPr lang="zh-CN" altLang="en-US" sz="1000" dirty="0" smtClean="0"/>
              <a:t>“禁用”按钮，该记录将变成禁用状态，在其它模块中，将不能再新增和该记录有关的数据。</a:t>
            </a:r>
            <a:endParaRPr lang="en-US" altLang="zh-CN" sz="1000" dirty="0" smtClean="0"/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 smtClean="0"/>
              <a:t>反禁用：选中已经被禁用的记录，点击工具栏“反禁用”按钮。</a:t>
            </a:r>
            <a:endParaRPr lang="en-US" altLang="zh-CN" sz="1000" dirty="0"/>
          </a:p>
          <a:p>
            <a:pPr marL="342900" lvl="1" indent="-342900">
              <a:buFont typeface="+mj-lt"/>
              <a:buAutoNum type="alphaLcPeriod" startAt="3"/>
            </a:pPr>
            <a:endParaRPr lang="en-US" altLang="zh-CN" sz="1400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844824"/>
            <a:ext cx="5555408" cy="411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89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二、基础数据</a:t>
            </a:r>
            <a:r>
              <a:rPr lang="en-US" altLang="zh-CN" dirty="0" smtClean="0"/>
              <a:t>-</a:t>
            </a:r>
            <a:r>
              <a:rPr lang="zh-CN" altLang="en-US" dirty="0" smtClean="0"/>
              <a:t>部门对照表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 startAt="4"/>
            </a:pPr>
            <a:r>
              <a:rPr lang="zh-CN" altLang="en-US" sz="1800" dirty="0" smtClean="0">
                <a:latin typeface="+mn-lt"/>
              </a:rPr>
              <a:t>部门对照表</a:t>
            </a:r>
            <a:endParaRPr lang="en-US" altLang="zh-CN" sz="1800" dirty="0" smtClean="0">
              <a:latin typeface="+mn-lt"/>
            </a:endParaRPr>
          </a:p>
          <a:p>
            <a:pPr>
              <a:buFont typeface="+mj-lt"/>
              <a:buAutoNum type="arabicPeriod" startAt="4"/>
            </a:pPr>
            <a:endParaRPr lang="zh-CN" altLang="en-US" sz="1800" dirty="0">
              <a:latin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340768"/>
            <a:ext cx="6591677" cy="4935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698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二、基础</a:t>
            </a:r>
            <a:r>
              <a:rPr lang="zh-CN" altLang="en-US" dirty="0" smtClean="0"/>
              <a:t>数据</a:t>
            </a:r>
            <a:r>
              <a:rPr lang="en-US" altLang="zh-CN" dirty="0" smtClean="0"/>
              <a:t>-</a:t>
            </a:r>
            <a:r>
              <a:rPr lang="zh-CN" altLang="en-US" dirty="0"/>
              <a:t>部门对照表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lphaLcPeriod"/>
            </a:pPr>
            <a:r>
              <a:rPr lang="zh-CN" altLang="en-US" sz="1400" dirty="0" smtClean="0"/>
              <a:t>新增</a:t>
            </a:r>
            <a:r>
              <a:rPr lang="en-US" altLang="zh-CN" sz="1400" dirty="0" smtClean="0"/>
              <a:t>——</a:t>
            </a:r>
            <a:r>
              <a:rPr lang="zh-CN" altLang="en-US" sz="1400" dirty="0" smtClean="0"/>
              <a:t>部门对照表</a:t>
            </a:r>
            <a:endParaRPr lang="en-US" altLang="zh-CN" sz="1400" dirty="0" smtClean="0"/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 smtClean="0"/>
              <a:t>点击工具栏“新增”按钮，在弹出窗口中选择“部门”，填写“考勤四级部门”，确认无误后，点击“确定”。</a:t>
            </a: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471568"/>
            <a:ext cx="6659739" cy="498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721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二、基础</a:t>
            </a:r>
            <a:r>
              <a:rPr lang="zh-CN" altLang="en-US" dirty="0" smtClean="0"/>
              <a:t>数据</a:t>
            </a:r>
            <a:r>
              <a:rPr lang="en-US" altLang="zh-CN" dirty="0"/>
              <a:t>-</a:t>
            </a:r>
            <a:r>
              <a:rPr lang="zh-CN" altLang="en-US" dirty="0" smtClean="0"/>
              <a:t>部门对照表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+mj-lt"/>
              <a:buAutoNum type="alphaLcPeriod" startAt="2"/>
            </a:pPr>
            <a:r>
              <a:rPr lang="zh-CN" altLang="en-US" sz="1400" dirty="0" smtClean="0"/>
              <a:t>修改</a:t>
            </a:r>
            <a:r>
              <a:rPr lang="en-US" altLang="zh-CN" sz="1400" dirty="0" smtClean="0"/>
              <a:t>——</a:t>
            </a:r>
            <a:r>
              <a:rPr lang="zh-CN" altLang="en-US" sz="1400" dirty="0" smtClean="0"/>
              <a:t>部门对照表</a:t>
            </a:r>
            <a:endParaRPr lang="en-US" altLang="zh-CN" sz="1400" dirty="0"/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/>
              <a:t>先点击工具栏“查询”按钮</a:t>
            </a:r>
            <a:r>
              <a:rPr lang="zh-CN" altLang="en-US" sz="1000" dirty="0" smtClean="0"/>
              <a:t>，在查询界面，在</a:t>
            </a:r>
            <a:r>
              <a:rPr lang="zh-CN" altLang="en-US" sz="1000" dirty="0"/>
              <a:t>列表中选择要修改的行，再点击工具栏“修改”按钮，在弹出界面中</a:t>
            </a:r>
            <a:r>
              <a:rPr lang="zh-CN" altLang="en-US" sz="1000" dirty="0" smtClean="0"/>
              <a:t>，修改</a:t>
            </a:r>
            <a:r>
              <a:rPr lang="zh-CN" altLang="en-US" sz="1000" dirty="0"/>
              <a:t>“部门”</a:t>
            </a:r>
            <a:r>
              <a:rPr lang="zh-CN" altLang="en-US" sz="1000" dirty="0" smtClean="0"/>
              <a:t>和</a:t>
            </a:r>
            <a:r>
              <a:rPr lang="zh-CN" altLang="en-US" sz="1000" dirty="0"/>
              <a:t>“考勤四级部门”</a:t>
            </a:r>
            <a:r>
              <a:rPr lang="zh-CN" altLang="en-US" sz="1000" dirty="0" smtClean="0"/>
              <a:t>，确认无误后，点击“确认修改”。</a:t>
            </a:r>
            <a:endParaRPr lang="en-US" altLang="zh-CN" sz="1000" dirty="0" smtClean="0"/>
          </a:p>
          <a:p>
            <a:pPr lvl="1">
              <a:buFont typeface="Wingdings" pitchFamily="2" charset="2"/>
              <a:buChar char="u"/>
            </a:pPr>
            <a:endParaRPr lang="en-US" altLang="zh-CN" sz="1000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689" y="1628800"/>
            <a:ext cx="6419548" cy="480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837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二、基础</a:t>
            </a:r>
            <a:r>
              <a:rPr lang="zh-CN" altLang="en-US" dirty="0" smtClean="0"/>
              <a:t>数据</a:t>
            </a:r>
            <a:r>
              <a:rPr lang="en-US" altLang="zh-CN" dirty="0"/>
              <a:t>-</a:t>
            </a:r>
            <a:r>
              <a:rPr lang="zh-CN" altLang="en-US" dirty="0" smtClean="0"/>
              <a:t>部门对照表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+mj-lt"/>
              <a:buAutoNum type="alphaLcPeriod" startAt="3"/>
            </a:pPr>
            <a:r>
              <a:rPr lang="zh-CN" altLang="en-US" sz="1400" dirty="0"/>
              <a:t>查询</a:t>
            </a:r>
            <a:r>
              <a:rPr lang="en-US" altLang="zh-CN" sz="1400" dirty="0" smtClean="0"/>
              <a:t>——</a:t>
            </a:r>
            <a:r>
              <a:rPr lang="zh-CN" altLang="en-US" sz="1400" dirty="0" smtClean="0"/>
              <a:t>部门对照表</a:t>
            </a:r>
            <a:endParaRPr lang="en-US" altLang="zh-CN" sz="1400" dirty="0" smtClean="0"/>
          </a:p>
          <a:p>
            <a:pPr marL="742950" lvl="2" indent="-342900">
              <a:buFont typeface="Wingdings" pitchFamily="2" charset="2"/>
              <a:buChar char="u"/>
            </a:pPr>
            <a:r>
              <a:rPr lang="zh-CN" altLang="en-US" sz="1000" dirty="0"/>
              <a:t>先点击工具栏“查询”按钮</a:t>
            </a:r>
            <a:r>
              <a:rPr lang="zh-CN" altLang="en-US" sz="1000" dirty="0" smtClean="0"/>
              <a:t>，将出现所有部门对照表清单。</a:t>
            </a:r>
            <a:endParaRPr lang="en-US" altLang="zh-CN" sz="1000" dirty="0"/>
          </a:p>
          <a:p>
            <a:pPr marL="342900" lvl="1" indent="-342900">
              <a:buFont typeface="+mj-lt"/>
              <a:buAutoNum type="alphaLcPeriod" startAt="3"/>
            </a:pPr>
            <a:endParaRPr lang="en-US" altLang="zh-CN" sz="1400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599" y="1484784"/>
            <a:ext cx="6636081" cy="496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467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二、基础</a:t>
            </a:r>
            <a:r>
              <a:rPr lang="zh-CN" altLang="en-US" dirty="0" smtClean="0"/>
              <a:t>数据</a:t>
            </a:r>
            <a:r>
              <a:rPr lang="en-US" altLang="zh-CN" dirty="0"/>
              <a:t>-</a:t>
            </a:r>
            <a:r>
              <a:rPr lang="zh-CN" altLang="en-US" dirty="0" smtClean="0"/>
              <a:t>部门对照表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+mj-lt"/>
              <a:buAutoNum type="alphaLcPeriod" startAt="4"/>
            </a:pPr>
            <a:r>
              <a:rPr lang="zh-CN" altLang="en-US" sz="1400" dirty="0"/>
              <a:t>删除</a:t>
            </a:r>
            <a:r>
              <a:rPr lang="en-US" altLang="zh-CN" sz="1400" dirty="0" smtClean="0"/>
              <a:t>——</a:t>
            </a:r>
            <a:r>
              <a:rPr lang="zh-CN" altLang="en-US" sz="1400" dirty="0" smtClean="0"/>
              <a:t>部门对照表</a:t>
            </a:r>
            <a:endParaRPr lang="en-US" altLang="zh-CN" sz="1400" dirty="0" smtClean="0"/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/>
              <a:t>先点击工具栏“查询”按钮，在列表中选</a:t>
            </a:r>
            <a:r>
              <a:rPr lang="zh-CN" altLang="en-US" sz="1000" dirty="0" smtClean="0"/>
              <a:t>择要删除的</a:t>
            </a:r>
            <a:r>
              <a:rPr lang="zh-CN" altLang="en-US" sz="1000" dirty="0"/>
              <a:t>行，再点击工具栏</a:t>
            </a:r>
            <a:r>
              <a:rPr lang="zh-CN" altLang="en-US" sz="1000" dirty="0" smtClean="0"/>
              <a:t>“删除”按钮。</a:t>
            </a:r>
            <a:endParaRPr lang="en-US" altLang="zh-CN" sz="1000" dirty="0" smtClean="0"/>
          </a:p>
          <a:p>
            <a:pPr lvl="1">
              <a:buFont typeface="Wingdings" pitchFamily="2" charset="2"/>
              <a:buChar char="u"/>
            </a:pPr>
            <a:endParaRPr lang="en-US" altLang="zh-CN" sz="1000" dirty="0" smtClean="0"/>
          </a:p>
          <a:p>
            <a:pPr lvl="1">
              <a:buFont typeface="Wingdings" pitchFamily="2" charset="2"/>
              <a:buChar char="u"/>
            </a:pPr>
            <a:endParaRPr lang="en-US" altLang="zh-CN" sz="1000" dirty="0"/>
          </a:p>
          <a:p>
            <a:pPr marL="342900" lvl="1" indent="-342900">
              <a:buFont typeface="+mj-lt"/>
              <a:buAutoNum type="alphaLcPeriod" startAt="3"/>
            </a:pPr>
            <a:endParaRPr lang="en-US" altLang="zh-CN" sz="1400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7" y="1484784"/>
            <a:ext cx="6336704" cy="493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119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二、基础数据</a:t>
            </a:r>
            <a:r>
              <a:rPr lang="en-US" altLang="zh-CN" dirty="0" smtClean="0"/>
              <a:t>-</a:t>
            </a:r>
            <a:r>
              <a:rPr lang="zh-CN" altLang="en-US" dirty="0"/>
              <a:t>间接</a:t>
            </a:r>
            <a:r>
              <a:rPr lang="zh-CN" altLang="en-US" dirty="0" smtClean="0"/>
              <a:t>人工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 startAt="5"/>
            </a:pPr>
            <a:r>
              <a:rPr lang="zh-CN" altLang="en-US" sz="1800" dirty="0">
                <a:latin typeface="+mn-lt"/>
              </a:rPr>
              <a:t>间接</a:t>
            </a:r>
            <a:r>
              <a:rPr lang="zh-CN" altLang="en-US" sz="1800" dirty="0" smtClean="0">
                <a:latin typeface="+mn-lt"/>
              </a:rPr>
              <a:t>人工</a:t>
            </a:r>
            <a:endParaRPr lang="en-US" altLang="zh-CN" sz="1800" dirty="0" smtClean="0">
              <a:latin typeface="+mn-lt"/>
            </a:endParaRPr>
          </a:p>
          <a:p>
            <a:pPr>
              <a:buFont typeface="+mj-lt"/>
              <a:buAutoNum type="arabicPeriod" startAt="5"/>
            </a:pPr>
            <a:endParaRPr lang="zh-CN" altLang="en-US" sz="1800" dirty="0">
              <a:latin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412776"/>
            <a:ext cx="6896442" cy="492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175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二、基础</a:t>
            </a:r>
            <a:r>
              <a:rPr lang="zh-CN" altLang="en-US" dirty="0" smtClean="0"/>
              <a:t>数据</a:t>
            </a:r>
            <a:r>
              <a:rPr lang="en-US" altLang="zh-CN" dirty="0"/>
              <a:t>-</a:t>
            </a:r>
            <a:r>
              <a:rPr lang="zh-CN" altLang="en-US" dirty="0"/>
              <a:t>间接人工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lphaLcPeriod"/>
            </a:pPr>
            <a:r>
              <a:rPr lang="zh-CN" altLang="en-US" sz="1400" dirty="0" smtClean="0"/>
              <a:t>新增</a:t>
            </a:r>
            <a:r>
              <a:rPr lang="en-US" altLang="zh-CN" sz="1400" dirty="0" smtClean="0"/>
              <a:t>——</a:t>
            </a:r>
            <a:r>
              <a:rPr lang="zh-CN" altLang="en-US" sz="1400" dirty="0"/>
              <a:t>间接</a:t>
            </a:r>
            <a:r>
              <a:rPr lang="zh-CN" altLang="en-US" sz="1400" dirty="0" smtClean="0"/>
              <a:t>人工</a:t>
            </a:r>
            <a:endParaRPr lang="en-US" altLang="zh-CN" sz="1400" dirty="0" smtClean="0"/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 smtClean="0"/>
              <a:t>点击工具栏“新增”按钮，在弹出窗口中填写 “工号”、“姓名”，并选择该直接人工所属的“部门”、“职位”，确认无误后，点击“确定”。</a:t>
            </a: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9009" y="1628800"/>
            <a:ext cx="6492736" cy="463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2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二、基础</a:t>
            </a:r>
            <a:r>
              <a:rPr lang="zh-CN" altLang="en-US" dirty="0" smtClean="0"/>
              <a:t>数据</a:t>
            </a:r>
            <a:r>
              <a:rPr lang="en-US" altLang="zh-CN" dirty="0"/>
              <a:t>-</a:t>
            </a:r>
            <a:r>
              <a:rPr lang="zh-CN" altLang="en-US" dirty="0"/>
              <a:t>间接人工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+mj-lt"/>
              <a:buAutoNum type="alphaLcPeriod" startAt="2"/>
            </a:pPr>
            <a:r>
              <a:rPr lang="zh-CN" altLang="en-US" sz="1400" dirty="0" smtClean="0"/>
              <a:t>修改</a:t>
            </a:r>
            <a:r>
              <a:rPr lang="en-US" altLang="zh-CN" sz="1400" dirty="0" smtClean="0"/>
              <a:t>——</a:t>
            </a:r>
            <a:r>
              <a:rPr lang="zh-CN" altLang="en-US" sz="1400" dirty="0"/>
              <a:t>间接</a:t>
            </a:r>
            <a:r>
              <a:rPr lang="zh-CN" altLang="en-US" sz="1400" dirty="0" smtClean="0"/>
              <a:t>人工</a:t>
            </a:r>
            <a:endParaRPr lang="en-US" altLang="zh-CN" sz="1400" dirty="0"/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/>
              <a:t>先点击工具栏“查询”按钮</a:t>
            </a:r>
            <a:r>
              <a:rPr lang="zh-CN" altLang="en-US" sz="1000" dirty="0" smtClean="0"/>
              <a:t>，在查询界面，可以选择“部门” 过滤数据，在</a:t>
            </a:r>
            <a:r>
              <a:rPr lang="zh-CN" altLang="en-US" sz="1000" dirty="0"/>
              <a:t>列表中选择要修改的行，再点击工具栏“修改”按钮，在弹出界面中</a:t>
            </a:r>
            <a:r>
              <a:rPr lang="zh-CN" altLang="en-US" sz="1000" dirty="0" smtClean="0"/>
              <a:t>，修改相关信息，确认无误后，点击“确认修改”。</a:t>
            </a:r>
            <a:endParaRPr lang="en-US" altLang="zh-CN" sz="1000" dirty="0" smtClean="0"/>
          </a:p>
          <a:p>
            <a:pPr lvl="1">
              <a:buFont typeface="Wingdings" pitchFamily="2" charset="2"/>
              <a:buChar char="u"/>
            </a:pPr>
            <a:endParaRPr lang="en-US" altLang="zh-CN" sz="1000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700807"/>
            <a:ext cx="6192688" cy="441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1390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二、基础</a:t>
            </a:r>
            <a:r>
              <a:rPr lang="zh-CN" altLang="en-US" dirty="0" smtClean="0"/>
              <a:t>数据</a:t>
            </a:r>
            <a:r>
              <a:rPr lang="en-US" altLang="zh-CN" dirty="0"/>
              <a:t>-</a:t>
            </a:r>
            <a:r>
              <a:rPr lang="zh-CN" altLang="en-US" dirty="0"/>
              <a:t>间接人工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+mj-lt"/>
              <a:buAutoNum type="alphaLcPeriod" startAt="3"/>
            </a:pPr>
            <a:r>
              <a:rPr lang="zh-CN" altLang="en-US" sz="1400" dirty="0"/>
              <a:t>查询</a:t>
            </a:r>
            <a:r>
              <a:rPr lang="en-US" altLang="zh-CN" sz="1400" dirty="0" smtClean="0"/>
              <a:t>——</a:t>
            </a:r>
            <a:r>
              <a:rPr lang="zh-CN" altLang="en-US" sz="1400" dirty="0"/>
              <a:t>间接</a:t>
            </a:r>
            <a:r>
              <a:rPr lang="zh-CN" altLang="en-US" sz="1400" dirty="0" smtClean="0"/>
              <a:t>人工</a:t>
            </a:r>
            <a:endParaRPr lang="en-US" altLang="zh-CN" sz="1400" dirty="0" smtClean="0"/>
          </a:p>
          <a:p>
            <a:pPr marL="742950" lvl="2" indent="-342900">
              <a:buFont typeface="Wingdings" pitchFamily="2" charset="2"/>
              <a:buChar char="u"/>
            </a:pPr>
            <a:r>
              <a:rPr lang="zh-CN" altLang="en-US" sz="1000" dirty="0"/>
              <a:t>先点击工具栏“查询”按钮</a:t>
            </a:r>
            <a:r>
              <a:rPr lang="zh-CN" altLang="en-US" sz="1000" dirty="0" smtClean="0"/>
              <a:t>，将出现所有直接人工，可以通过“部门” 来进行过滤。</a:t>
            </a:r>
            <a:endParaRPr lang="en-US" altLang="zh-CN" sz="1000" dirty="0"/>
          </a:p>
          <a:p>
            <a:pPr marL="342900" lvl="1" indent="-342900">
              <a:buFont typeface="+mj-lt"/>
              <a:buAutoNum type="alphaLcPeriod" startAt="3"/>
            </a:pPr>
            <a:endParaRPr lang="en-US" altLang="zh-CN" sz="1400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556791"/>
            <a:ext cx="6336704" cy="4521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8558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二、基础数据</a:t>
            </a:r>
            <a:r>
              <a:rPr lang="en-US" altLang="zh-CN" dirty="0" smtClean="0"/>
              <a:t>-</a:t>
            </a:r>
            <a:r>
              <a:rPr lang="zh-CN" altLang="en-US" dirty="0" smtClean="0"/>
              <a:t>营业分类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zh-CN" altLang="en-US" sz="1800" dirty="0">
                <a:latin typeface="+mn-lt"/>
              </a:rPr>
              <a:t>营业</a:t>
            </a:r>
            <a:r>
              <a:rPr lang="zh-CN" altLang="en-US" sz="1800" dirty="0" smtClean="0">
                <a:latin typeface="+mn-lt"/>
              </a:rPr>
              <a:t>分类</a:t>
            </a:r>
            <a:endParaRPr lang="en-US" altLang="zh-CN" sz="1800" dirty="0" smtClean="0">
              <a:latin typeface="+mn-lt"/>
            </a:endParaRPr>
          </a:p>
          <a:p>
            <a:pPr>
              <a:buFont typeface="+mj-lt"/>
              <a:buAutoNum type="arabicPeriod"/>
            </a:pPr>
            <a:endParaRPr lang="zh-CN" altLang="en-US" sz="1800" dirty="0">
              <a:latin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412776"/>
            <a:ext cx="5721853" cy="443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132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二、基础</a:t>
            </a:r>
            <a:r>
              <a:rPr lang="zh-CN" altLang="en-US" dirty="0" smtClean="0"/>
              <a:t>数据</a:t>
            </a:r>
            <a:r>
              <a:rPr lang="en-US" altLang="zh-CN" dirty="0"/>
              <a:t>-</a:t>
            </a:r>
            <a:r>
              <a:rPr lang="zh-CN" altLang="en-US" dirty="0"/>
              <a:t>间接人工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+mj-lt"/>
              <a:buAutoNum type="alphaLcPeriod" startAt="4"/>
            </a:pPr>
            <a:r>
              <a:rPr lang="zh-CN" altLang="en-US" sz="1400" dirty="0"/>
              <a:t>删除</a:t>
            </a:r>
            <a:r>
              <a:rPr lang="en-US" altLang="zh-CN" sz="1400" dirty="0" smtClean="0"/>
              <a:t>——</a:t>
            </a:r>
            <a:r>
              <a:rPr lang="zh-CN" altLang="en-US" sz="1400" dirty="0"/>
              <a:t>间接</a:t>
            </a:r>
            <a:r>
              <a:rPr lang="zh-CN" altLang="en-US" sz="1400" dirty="0" smtClean="0"/>
              <a:t>人工</a:t>
            </a:r>
            <a:endParaRPr lang="en-US" altLang="zh-CN" sz="1400" dirty="0" smtClean="0"/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/>
              <a:t>先点击工具栏“查询”按钮，在列表中选</a:t>
            </a:r>
            <a:r>
              <a:rPr lang="zh-CN" altLang="en-US" sz="1000" dirty="0" smtClean="0"/>
              <a:t>择要删除的</a:t>
            </a:r>
            <a:r>
              <a:rPr lang="zh-CN" altLang="en-US" sz="1000" dirty="0"/>
              <a:t>行，再点击工具栏</a:t>
            </a:r>
            <a:r>
              <a:rPr lang="zh-CN" altLang="en-US" sz="1000" dirty="0" smtClean="0"/>
              <a:t>“删除”按钮。注：如果该“间接人工”已经在其它模块中被引用，将无法删除，只能“禁用”。</a:t>
            </a:r>
            <a:endParaRPr lang="en-US" altLang="zh-CN" sz="1000" dirty="0" smtClean="0"/>
          </a:p>
          <a:p>
            <a:pPr lvl="1">
              <a:buFont typeface="Wingdings" pitchFamily="2" charset="2"/>
              <a:buChar char="u"/>
            </a:pPr>
            <a:endParaRPr lang="en-US" altLang="zh-CN" sz="1000" dirty="0" smtClean="0"/>
          </a:p>
          <a:p>
            <a:pPr lvl="1">
              <a:buFont typeface="Wingdings" pitchFamily="2" charset="2"/>
              <a:buChar char="u"/>
            </a:pPr>
            <a:endParaRPr lang="en-US" altLang="zh-CN" sz="1000" dirty="0"/>
          </a:p>
          <a:p>
            <a:pPr marL="342900" lvl="1" indent="-342900">
              <a:buFont typeface="+mj-lt"/>
              <a:buAutoNum type="alphaLcPeriod" startAt="3"/>
            </a:pPr>
            <a:endParaRPr lang="en-US" altLang="zh-CN" sz="1400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700808"/>
            <a:ext cx="6489040" cy="4627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8474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二、基础</a:t>
            </a:r>
            <a:r>
              <a:rPr lang="zh-CN" altLang="en-US" dirty="0" smtClean="0"/>
              <a:t>数据</a:t>
            </a:r>
            <a:r>
              <a:rPr lang="en-US" altLang="zh-CN" dirty="0"/>
              <a:t>-</a:t>
            </a:r>
            <a:r>
              <a:rPr lang="zh-CN" altLang="en-US" dirty="0"/>
              <a:t>间接人工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+mj-lt"/>
              <a:buAutoNum type="alphaLcPeriod" startAt="5"/>
            </a:pPr>
            <a:r>
              <a:rPr lang="zh-CN" altLang="en-US" sz="1400" dirty="0" smtClean="0"/>
              <a:t>禁用和反禁用</a:t>
            </a:r>
            <a:r>
              <a:rPr lang="en-US" altLang="zh-CN" sz="1400" dirty="0" smtClean="0"/>
              <a:t>——</a:t>
            </a:r>
            <a:r>
              <a:rPr lang="zh-CN" altLang="en-US" sz="1400" dirty="0"/>
              <a:t>间接</a:t>
            </a:r>
            <a:r>
              <a:rPr lang="zh-CN" altLang="en-US" sz="1400" dirty="0" smtClean="0"/>
              <a:t>人工</a:t>
            </a:r>
            <a:endParaRPr lang="en-US" altLang="zh-CN" sz="1400" dirty="0" smtClean="0"/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/>
              <a:t>先点击工具栏“查询”按钮，在列表中选</a:t>
            </a:r>
            <a:r>
              <a:rPr lang="zh-CN" altLang="en-US" sz="1000" dirty="0" smtClean="0"/>
              <a:t>择要禁用的</a:t>
            </a:r>
            <a:r>
              <a:rPr lang="zh-CN" altLang="en-US" sz="1000" dirty="0"/>
              <a:t>行，再点击工具栏</a:t>
            </a:r>
            <a:r>
              <a:rPr lang="zh-CN" altLang="en-US" sz="1000" dirty="0" smtClean="0"/>
              <a:t>“禁用”按钮，该记录将变成禁用状态，在其它模块中，将不能再新增和该记录有关的数据。</a:t>
            </a:r>
            <a:endParaRPr lang="en-US" altLang="zh-CN" sz="1000" dirty="0" smtClean="0"/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 smtClean="0"/>
              <a:t>反禁用：选中已经被禁用的记录，点击工具栏“反禁用”按钮。</a:t>
            </a:r>
            <a:endParaRPr lang="en-US" altLang="zh-CN" sz="1000" dirty="0"/>
          </a:p>
          <a:p>
            <a:pPr marL="342900" lvl="1" indent="-342900">
              <a:buFont typeface="+mj-lt"/>
              <a:buAutoNum type="alphaLcPeriod" startAt="3"/>
            </a:pPr>
            <a:endParaRPr lang="en-US" altLang="zh-CN" sz="1400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844824"/>
            <a:ext cx="6475685" cy="462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155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二、基础数据</a:t>
            </a:r>
            <a:r>
              <a:rPr lang="en-US" altLang="zh-CN" dirty="0" smtClean="0"/>
              <a:t>-</a:t>
            </a:r>
            <a:r>
              <a:rPr lang="zh-CN" altLang="en-US" dirty="0" smtClean="0"/>
              <a:t>上班类型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 startAt="6"/>
            </a:pPr>
            <a:r>
              <a:rPr lang="zh-CN" altLang="en-US" sz="1800" dirty="0" smtClean="0">
                <a:latin typeface="+mn-lt"/>
              </a:rPr>
              <a:t>上班类型</a:t>
            </a:r>
            <a:endParaRPr lang="en-US" altLang="zh-CN" sz="1800" dirty="0" smtClean="0">
              <a:latin typeface="+mn-lt"/>
            </a:endParaRPr>
          </a:p>
          <a:p>
            <a:pPr>
              <a:buFont typeface="+mj-lt"/>
              <a:buAutoNum type="arabicPeriod" startAt="6"/>
            </a:pPr>
            <a:endParaRPr lang="zh-CN" altLang="en-US" sz="1800" dirty="0">
              <a:latin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45" y="1385544"/>
            <a:ext cx="6168479" cy="4862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86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二、基础</a:t>
            </a:r>
            <a:r>
              <a:rPr lang="zh-CN" altLang="en-US" dirty="0" smtClean="0"/>
              <a:t>数据</a:t>
            </a:r>
            <a:r>
              <a:rPr lang="en-US" altLang="zh-CN" dirty="0"/>
              <a:t>-</a:t>
            </a:r>
            <a:r>
              <a:rPr lang="zh-CN" altLang="en-US" dirty="0"/>
              <a:t>上班类型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lphaLcPeriod"/>
            </a:pPr>
            <a:r>
              <a:rPr lang="zh-CN" altLang="en-US" sz="1400" dirty="0" smtClean="0"/>
              <a:t>新增</a:t>
            </a:r>
            <a:r>
              <a:rPr lang="en-US" altLang="zh-CN" sz="1400" dirty="0" smtClean="0"/>
              <a:t>——</a:t>
            </a:r>
            <a:r>
              <a:rPr lang="zh-CN" altLang="en-US" sz="1400" dirty="0" smtClean="0"/>
              <a:t>上班类型</a:t>
            </a:r>
            <a:endParaRPr lang="en-US" altLang="zh-CN" sz="1400" dirty="0" smtClean="0"/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 smtClean="0"/>
              <a:t>点击工具栏“新增”按钮，在弹出窗口中填写 上班类型的“名称” ，确认无误后，点击“确定添加”。</a:t>
            </a: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640968"/>
            <a:ext cx="5899495" cy="4649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050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二、基础</a:t>
            </a:r>
            <a:r>
              <a:rPr lang="zh-CN" altLang="en-US" dirty="0" smtClean="0"/>
              <a:t>数据</a:t>
            </a:r>
            <a:r>
              <a:rPr lang="en-US" altLang="zh-CN" dirty="0"/>
              <a:t>-</a:t>
            </a:r>
            <a:r>
              <a:rPr lang="zh-CN" altLang="en-US" dirty="0"/>
              <a:t>上班类型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+mj-lt"/>
              <a:buAutoNum type="alphaLcPeriod" startAt="2"/>
            </a:pPr>
            <a:r>
              <a:rPr lang="zh-CN" altLang="en-US" sz="1400" dirty="0" smtClean="0"/>
              <a:t>修改</a:t>
            </a:r>
            <a:r>
              <a:rPr lang="en-US" altLang="zh-CN" sz="1400" dirty="0" smtClean="0"/>
              <a:t>——</a:t>
            </a:r>
            <a:r>
              <a:rPr lang="zh-CN" altLang="en-US" sz="1400" dirty="0" smtClean="0"/>
              <a:t>上班类型</a:t>
            </a:r>
            <a:endParaRPr lang="en-US" altLang="zh-CN" sz="1400" dirty="0"/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/>
              <a:t>先点击工具栏“查询”</a:t>
            </a:r>
            <a:r>
              <a:rPr lang="zh-CN" altLang="en-US" sz="1000" dirty="0" smtClean="0"/>
              <a:t>按钮，在</a:t>
            </a:r>
            <a:r>
              <a:rPr lang="zh-CN" altLang="en-US" sz="1000" dirty="0"/>
              <a:t>列表中选择要修改的行，再点击工具栏“修改”按钮，在弹出界面中</a:t>
            </a:r>
            <a:r>
              <a:rPr lang="zh-CN" altLang="en-US" sz="1000" dirty="0" smtClean="0"/>
              <a:t>，修改相关信息，确认无误后，点击“修改”。</a:t>
            </a:r>
            <a:endParaRPr lang="en-US" altLang="zh-CN" sz="1000" dirty="0" smtClean="0"/>
          </a:p>
          <a:p>
            <a:pPr lvl="1">
              <a:buFont typeface="Wingdings" pitchFamily="2" charset="2"/>
              <a:buChar char="u"/>
            </a:pPr>
            <a:endParaRPr lang="en-US" altLang="zh-CN" sz="1000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700808"/>
            <a:ext cx="5664423" cy="445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3542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二、基础</a:t>
            </a:r>
            <a:r>
              <a:rPr lang="zh-CN" altLang="en-US" dirty="0" smtClean="0"/>
              <a:t>数据</a:t>
            </a:r>
            <a:r>
              <a:rPr lang="en-US" altLang="zh-CN" dirty="0"/>
              <a:t>-</a:t>
            </a:r>
            <a:r>
              <a:rPr lang="zh-CN" altLang="en-US" dirty="0"/>
              <a:t>上班类型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+mj-lt"/>
              <a:buAutoNum type="alphaLcPeriod" startAt="3"/>
            </a:pPr>
            <a:r>
              <a:rPr lang="zh-CN" altLang="en-US" sz="1400" dirty="0"/>
              <a:t>查询</a:t>
            </a:r>
            <a:r>
              <a:rPr lang="en-US" altLang="zh-CN" sz="1400" dirty="0" smtClean="0"/>
              <a:t>——</a:t>
            </a:r>
            <a:r>
              <a:rPr lang="zh-CN" altLang="en-US" sz="1400" dirty="0" smtClean="0"/>
              <a:t>上班类型</a:t>
            </a:r>
            <a:endParaRPr lang="en-US" altLang="zh-CN" sz="1400" dirty="0" smtClean="0"/>
          </a:p>
          <a:p>
            <a:pPr marL="742950" lvl="2" indent="-342900">
              <a:buFont typeface="Wingdings" pitchFamily="2" charset="2"/>
              <a:buChar char="u"/>
            </a:pPr>
            <a:r>
              <a:rPr lang="zh-CN" altLang="en-US" sz="1000" dirty="0"/>
              <a:t>先点击工具栏“查询”按钮</a:t>
            </a:r>
            <a:r>
              <a:rPr lang="zh-CN" altLang="en-US" sz="1000" dirty="0" smtClean="0"/>
              <a:t>，将出现所有“</a:t>
            </a:r>
            <a:r>
              <a:rPr lang="zh-CN" altLang="en-US" sz="1000" dirty="0"/>
              <a:t>上班类型</a:t>
            </a:r>
            <a:r>
              <a:rPr lang="zh-CN" altLang="en-US" sz="1000" dirty="0" smtClean="0"/>
              <a:t>” 。</a:t>
            </a:r>
            <a:endParaRPr lang="en-US" altLang="zh-CN" sz="1000" dirty="0"/>
          </a:p>
          <a:p>
            <a:pPr marL="342900" lvl="1" indent="-342900">
              <a:buFont typeface="+mj-lt"/>
              <a:buAutoNum type="alphaLcPeriod" startAt="3"/>
            </a:pPr>
            <a:endParaRPr lang="en-US" altLang="zh-CN" sz="1400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556792"/>
            <a:ext cx="5872503" cy="4629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963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二、基础</a:t>
            </a:r>
            <a:r>
              <a:rPr lang="zh-CN" altLang="en-US" dirty="0" smtClean="0"/>
              <a:t>数据</a:t>
            </a:r>
            <a:r>
              <a:rPr lang="en-US" altLang="zh-CN" dirty="0"/>
              <a:t>-</a:t>
            </a:r>
            <a:r>
              <a:rPr lang="zh-CN" altLang="en-US" dirty="0"/>
              <a:t>上班类型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+mj-lt"/>
              <a:buAutoNum type="alphaLcPeriod" startAt="4"/>
            </a:pPr>
            <a:r>
              <a:rPr lang="zh-CN" altLang="en-US" sz="1400" dirty="0"/>
              <a:t>删除</a:t>
            </a:r>
            <a:r>
              <a:rPr lang="en-US" altLang="zh-CN" sz="1400" dirty="0" smtClean="0"/>
              <a:t>——</a:t>
            </a:r>
            <a:r>
              <a:rPr lang="zh-CN" altLang="en-US" sz="1400" dirty="0" smtClean="0"/>
              <a:t>上班类型</a:t>
            </a:r>
            <a:endParaRPr lang="en-US" altLang="zh-CN" sz="1400" dirty="0" smtClean="0"/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/>
              <a:t>先点击工具栏“查询”按钮，在列表中选</a:t>
            </a:r>
            <a:r>
              <a:rPr lang="zh-CN" altLang="en-US" sz="1000" dirty="0" smtClean="0"/>
              <a:t>择要删除的</a:t>
            </a:r>
            <a:r>
              <a:rPr lang="zh-CN" altLang="en-US" sz="1000" dirty="0"/>
              <a:t>行，再点击工具栏</a:t>
            </a:r>
            <a:r>
              <a:rPr lang="zh-CN" altLang="en-US" sz="1000" dirty="0" smtClean="0"/>
              <a:t>“删除”按钮。注：如果该“上班类型”已经在其它模块中被引用，将无法删除，只能“禁用”。</a:t>
            </a:r>
            <a:endParaRPr lang="en-US" altLang="zh-CN" sz="1000" dirty="0" smtClean="0"/>
          </a:p>
          <a:p>
            <a:pPr lvl="1">
              <a:buFont typeface="Wingdings" pitchFamily="2" charset="2"/>
              <a:buChar char="u"/>
            </a:pPr>
            <a:endParaRPr lang="en-US" altLang="zh-CN" sz="1000" dirty="0" smtClean="0"/>
          </a:p>
          <a:p>
            <a:pPr lvl="1">
              <a:buFont typeface="Wingdings" pitchFamily="2" charset="2"/>
              <a:buChar char="u"/>
            </a:pPr>
            <a:endParaRPr lang="en-US" altLang="zh-CN" sz="1000" dirty="0"/>
          </a:p>
          <a:p>
            <a:pPr marL="342900" lvl="1" indent="-342900">
              <a:buFont typeface="+mj-lt"/>
              <a:buAutoNum type="alphaLcPeriod" startAt="3"/>
            </a:pPr>
            <a:endParaRPr lang="en-US" altLang="zh-CN" sz="1400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38" y="1628800"/>
            <a:ext cx="5889971" cy="46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311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二、基础</a:t>
            </a:r>
            <a:r>
              <a:rPr lang="zh-CN" altLang="en-US" dirty="0" smtClean="0"/>
              <a:t>数据</a:t>
            </a:r>
            <a:r>
              <a:rPr lang="en-US" altLang="zh-CN" dirty="0"/>
              <a:t>-</a:t>
            </a:r>
            <a:r>
              <a:rPr lang="zh-CN" altLang="en-US" dirty="0"/>
              <a:t>上班类型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+mj-lt"/>
              <a:buAutoNum type="alphaLcPeriod" startAt="5"/>
            </a:pPr>
            <a:r>
              <a:rPr lang="zh-CN" altLang="en-US" sz="1400" dirty="0" smtClean="0"/>
              <a:t>禁用和反禁用</a:t>
            </a:r>
            <a:r>
              <a:rPr lang="en-US" altLang="zh-CN" sz="1400" dirty="0" smtClean="0"/>
              <a:t>——</a:t>
            </a:r>
            <a:r>
              <a:rPr lang="zh-CN" altLang="en-US" sz="1400" dirty="0" smtClean="0"/>
              <a:t>上班类型</a:t>
            </a:r>
            <a:endParaRPr lang="en-US" altLang="zh-CN" sz="1400" dirty="0" smtClean="0"/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/>
              <a:t>先点击工具栏“查询”按钮，在列表中选</a:t>
            </a:r>
            <a:r>
              <a:rPr lang="zh-CN" altLang="en-US" sz="1000" dirty="0" smtClean="0"/>
              <a:t>择要禁用的</a:t>
            </a:r>
            <a:r>
              <a:rPr lang="zh-CN" altLang="en-US" sz="1000" dirty="0"/>
              <a:t>行，再点击工具栏</a:t>
            </a:r>
            <a:r>
              <a:rPr lang="zh-CN" altLang="en-US" sz="1000" dirty="0" smtClean="0"/>
              <a:t>“禁用”按钮，该记录将变成禁用状态，在其它模块中，将不能再新增和该记录有关的数据。</a:t>
            </a:r>
            <a:endParaRPr lang="en-US" altLang="zh-CN" sz="1000" dirty="0" smtClean="0"/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 smtClean="0"/>
              <a:t>反禁用：选中已经被禁用的记录，点击工具栏“反禁用”按钮。</a:t>
            </a:r>
            <a:endParaRPr lang="en-US" altLang="zh-CN" sz="1000" dirty="0"/>
          </a:p>
          <a:p>
            <a:pPr marL="342900" lvl="1" indent="-342900">
              <a:buFont typeface="+mj-lt"/>
              <a:buAutoNum type="alphaLcPeriod" startAt="3"/>
            </a:pPr>
            <a:endParaRPr lang="en-US" altLang="zh-CN" sz="1400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844824"/>
            <a:ext cx="5760640" cy="45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8550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二、基础</a:t>
            </a:r>
            <a:r>
              <a:rPr lang="zh-CN" altLang="en-US" dirty="0" smtClean="0"/>
              <a:t>数据</a:t>
            </a:r>
            <a:r>
              <a:rPr lang="en-US" altLang="zh-CN" dirty="0" smtClean="0"/>
              <a:t>-</a:t>
            </a:r>
            <a:r>
              <a:rPr lang="zh-CN" altLang="en-US" dirty="0" smtClean="0"/>
              <a:t>考勤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zh-CN" altLang="en-US" sz="1800" dirty="0" smtClean="0"/>
              <a:t>从考勤系统导入</a:t>
            </a:r>
            <a:endParaRPr lang="en-US" altLang="zh-CN" sz="1800" dirty="0" smtClean="0"/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 smtClean="0"/>
              <a:t>先选择要导入的“月份”，然后点击按钮“从考勤系统导入”，系统将从考勤系统自动获取最新的数据。如果系统已经有当月部分数据，请先点击“清空”。</a:t>
            </a: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823538"/>
            <a:ext cx="6264696" cy="459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94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</a:t>
            </a:r>
            <a:r>
              <a:rPr lang="zh-CN" altLang="en-US" dirty="0" smtClean="0"/>
              <a:t>、日数据</a:t>
            </a:r>
            <a:r>
              <a:rPr lang="en-US" altLang="zh-CN" dirty="0" smtClean="0"/>
              <a:t>-</a:t>
            </a:r>
            <a:r>
              <a:rPr lang="en-US" altLang="zh-CN" dirty="0"/>
              <a:t>EMS HH</a:t>
            </a:r>
            <a:r>
              <a:rPr lang="zh-CN" altLang="en-US" dirty="0"/>
              <a:t>产出工时</a:t>
            </a:r>
            <a:endParaRPr lang="en-US" altLang="zh-CN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 startAt="2"/>
            </a:pPr>
            <a:r>
              <a:rPr lang="zh-CN" altLang="en-US" sz="1800" dirty="0" smtClean="0">
                <a:latin typeface="+mn-lt"/>
              </a:rPr>
              <a:t>从接口导入数据</a:t>
            </a:r>
            <a:endParaRPr lang="en-US" altLang="zh-CN" sz="1400" dirty="0" smtClean="0"/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/>
              <a:t>先选择要导入的“月份”，然后点击按钮“</a:t>
            </a:r>
            <a:r>
              <a:rPr lang="zh-CN" altLang="en-US" sz="1000" dirty="0" smtClean="0"/>
              <a:t>从接口导</a:t>
            </a:r>
            <a:r>
              <a:rPr lang="zh-CN" altLang="en-US" sz="1000" dirty="0"/>
              <a:t>入”，系统将</a:t>
            </a:r>
            <a:r>
              <a:rPr lang="zh-CN" altLang="en-US" sz="1000" dirty="0" smtClean="0"/>
              <a:t>从数据接口自动</a:t>
            </a:r>
            <a:r>
              <a:rPr lang="zh-CN" altLang="en-US" sz="1000" dirty="0"/>
              <a:t>获取最新的数据。如果系统已经有当月部分数据，请先点击“清空”。</a:t>
            </a:r>
            <a:endParaRPr lang="en-US" altLang="zh-CN" sz="1000" dirty="0"/>
          </a:p>
          <a:p>
            <a:pPr lvl="2">
              <a:buFont typeface="Wingdings" pitchFamily="2" charset="2"/>
              <a:buChar char="u"/>
            </a:pPr>
            <a:endParaRPr lang="en-US" altLang="zh-CN" sz="1200" dirty="0"/>
          </a:p>
          <a:p>
            <a:pPr>
              <a:buFont typeface="+mj-lt"/>
              <a:buAutoNum type="arabicPeriod" startAt="2"/>
            </a:pPr>
            <a:endParaRPr lang="en-US" altLang="zh-CN" sz="1800" dirty="0" smtClean="0">
              <a:latin typeface="+mn-lt"/>
            </a:endParaRPr>
          </a:p>
          <a:p>
            <a:pPr>
              <a:buFont typeface="+mj-lt"/>
              <a:buAutoNum type="arabicPeriod" startAt="2"/>
            </a:pPr>
            <a:endParaRPr lang="zh-CN" altLang="en-US" sz="1800" dirty="0">
              <a:latin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700808"/>
            <a:ext cx="6411966" cy="4707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7754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二、基础</a:t>
            </a:r>
            <a:r>
              <a:rPr lang="zh-CN" altLang="en-US" dirty="0" smtClean="0"/>
              <a:t>数据</a:t>
            </a:r>
            <a:r>
              <a:rPr lang="en-US" altLang="zh-CN" dirty="0"/>
              <a:t>-</a:t>
            </a:r>
            <a:r>
              <a:rPr lang="zh-CN" altLang="en-US" dirty="0"/>
              <a:t>营业分类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lphaLcPeriod"/>
            </a:pPr>
            <a:r>
              <a:rPr lang="zh-CN" altLang="en-US" sz="1400" dirty="0" smtClean="0"/>
              <a:t>新增</a:t>
            </a:r>
            <a:r>
              <a:rPr lang="en-US" altLang="zh-CN" sz="1400" dirty="0" smtClean="0"/>
              <a:t>——</a:t>
            </a:r>
            <a:r>
              <a:rPr lang="zh-CN" altLang="en-US" sz="1400" dirty="0" smtClean="0"/>
              <a:t>营业分类</a:t>
            </a:r>
            <a:endParaRPr lang="en-US" altLang="zh-CN" sz="1400" dirty="0" smtClean="0"/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 smtClean="0"/>
              <a:t>点击工具栏“新增”按钮，在弹出窗口中填写新的“营业类型”名称，确认无误后，点击“确认添加”。</a:t>
            </a: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412776"/>
            <a:ext cx="4023820" cy="365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014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三、日</a:t>
            </a:r>
            <a:r>
              <a:rPr lang="zh-CN" altLang="en-US" dirty="0" smtClean="0"/>
              <a:t>数据</a:t>
            </a:r>
            <a:r>
              <a:rPr lang="en-US" altLang="zh-CN" dirty="0" smtClean="0"/>
              <a:t>-</a:t>
            </a:r>
            <a:r>
              <a:rPr lang="zh-CN" altLang="en-US" dirty="0" smtClean="0"/>
              <a:t>生产点数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 startAt="3"/>
            </a:pPr>
            <a:r>
              <a:rPr lang="zh-CN" altLang="en-US" sz="1800" dirty="0" smtClean="0">
                <a:latin typeface="+mn-lt"/>
              </a:rPr>
              <a:t>生产点数</a:t>
            </a:r>
            <a:endParaRPr lang="en-US" altLang="zh-CN" sz="1800" dirty="0" smtClean="0">
              <a:latin typeface="+mn-lt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zh-CN" altLang="en-US" sz="1400" dirty="0"/>
              <a:t>拉</a:t>
            </a:r>
            <a:r>
              <a:rPr lang="zh-CN" altLang="en-US" sz="1400" dirty="0" smtClean="0"/>
              <a:t>别点数</a:t>
            </a:r>
            <a:endParaRPr lang="en-US" altLang="zh-CN" sz="1400" dirty="0"/>
          </a:p>
          <a:p>
            <a:pPr lvl="2">
              <a:buFont typeface="Wingdings" pitchFamily="2" charset="2"/>
              <a:buChar char="u"/>
            </a:pPr>
            <a:r>
              <a:rPr lang="zh-CN" altLang="en-US" sz="1200" dirty="0"/>
              <a:t>拉别</a:t>
            </a:r>
            <a:r>
              <a:rPr lang="zh-CN" altLang="en-US" sz="1200" dirty="0" smtClean="0"/>
              <a:t>点数是每天每</a:t>
            </a:r>
            <a:r>
              <a:rPr lang="zh-CN" altLang="en-US" sz="1200" dirty="0"/>
              <a:t>个</a:t>
            </a:r>
            <a:r>
              <a:rPr lang="zh-CN" altLang="en-US" sz="1200" dirty="0" smtClean="0"/>
              <a:t>拉别的生产点数。</a:t>
            </a:r>
            <a:endParaRPr lang="en-US" altLang="zh-CN" sz="1200" dirty="0" smtClean="0"/>
          </a:p>
          <a:p>
            <a:pPr lvl="2">
              <a:buFont typeface="Wingdings" pitchFamily="2" charset="2"/>
              <a:buChar char="u"/>
            </a:pPr>
            <a:r>
              <a:rPr lang="zh-CN" altLang="en-US" sz="1200" dirty="0" smtClean="0"/>
              <a:t>点击“从</a:t>
            </a:r>
            <a:r>
              <a:rPr lang="en-US" altLang="zh-CN" sz="1200" dirty="0" smtClean="0"/>
              <a:t>ERP</a:t>
            </a:r>
            <a:r>
              <a:rPr lang="zh-CN" altLang="en-US" sz="1200" dirty="0" smtClean="0"/>
              <a:t>导入”，会从</a:t>
            </a:r>
            <a:r>
              <a:rPr lang="en-US" altLang="zh-CN" sz="1200" dirty="0" smtClean="0"/>
              <a:t>ERP</a:t>
            </a:r>
            <a:r>
              <a:rPr lang="zh-CN" altLang="en-US" sz="1200" dirty="0" smtClean="0"/>
              <a:t>中导入选择月份的所有拉别点数。</a:t>
            </a:r>
            <a:endParaRPr lang="en-US" altLang="zh-CN" sz="1200" dirty="0" smtClean="0"/>
          </a:p>
          <a:p>
            <a:pPr lvl="2">
              <a:buFont typeface="Wingdings" pitchFamily="2" charset="2"/>
              <a:buChar char="u"/>
            </a:pP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1" y="2060848"/>
            <a:ext cx="5688631" cy="4381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002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三、日</a:t>
            </a:r>
            <a:r>
              <a:rPr lang="zh-CN" altLang="en-US" dirty="0" smtClean="0"/>
              <a:t>数据</a:t>
            </a:r>
            <a:r>
              <a:rPr lang="en-US" altLang="zh-CN" dirty="0"/>
              <a:t>-</a:t>
            </a:r>
            <a:r>
              <a:rPr lang="zh-CN" altLang="en-US" dirty="0"/>
              <a:t>生产点数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00100" lvl="1" indent="-342900">
              <a:buFont typeface="+mj-lt"/>
              <a:buAutoNum type="alphaLcPeriod" startAt="2"/>
            </a:pPr>
            <a:r>
              <a:rPr lang="zh-CN" altLang="en-US" sz="1400" dirty="0" smtClean="0"/>
              <a:t>营业类型点数</a:t>
            </a:r>
            <a:endParaRPr lang="en-US" altLang="zh-CN" sz="1400" dirty="0"/>
          </a:p>
          <a:p>
            <a:pPr lvl="2">
              <a:buFont typeface="Wingdings" pitchFamily="2" charset="2"/>
              <a:buChar char="u"/>
            </a:pPr>
            <a:r>
              <a:rPr lang="zh-CN" altLang="en-US" sz="1200" dirty="0" smtClean="0"/>
              <a:t>营业类型点数是</a:t>
            </a:r>
            <a:r>
              <a:rPr lang="zh-CN" altLang="en-US" sz="1200" dirty="0"/>
              <a:t>每天</a:t>
            </a:r>
            <a:r>
              <a:rPr lang="zh-CN" altLang="en-US" sz="1200" dirty="0" smtClean="0"/>
              <a:t>每个</a:t>
            </a:r>
            <a:r>
              <a:rPr lang="zh-CN" altLang="en-US" sz="1200" dirty="0"/>
              <a:t>营业类型的生产点数，</a:t>
            </a:r>
            <a:r>
              <a:rPr lang="zh-CN" altLang="en-US" sz="1200" dirty="0" smtClean="0"/>
              <a:t>即按营业类型进行点数汇总。</a:t>
            </a:r>
            <a:endParaRPr lang="en-US" altLang="zh-CN" sz="1200" dirty="0" smtClean="0"/>
          </a:p>
          <a:p>
            <a:pPr lvl="2">
              <a:buFont typeface="Wingdings" pitchFamily="2" charset="2"/>
              <a:buChar char="u"/>
            </a:pPr>
            <a:r>
              <a:rPr lang="zh-CN" altLang="en-US" sz="1200" dirty="0"/>
              <a:t>点击</a:t>
            </a:r>
            <a:r>
              <a:rPr lang="zh-CN" altLang="en-US" sz="1200" dirty="0" smtClean="0"/>
              <a:t>“从</a:t>
            </a:r>
            <a:r>
              <a:rPr lang="en-US" altLang="zh-CN" sz="1200" dirty="0" smtClean="0"/>
              <a:t>ERP</a:t>
            </a:r>
            <a:r>
              <a:rPr lang="zh-CN" altLang="en-US" sz="1200" dirty="0" smtClean="0"/>
              <a:t>中导入”，会导入选择月份数据，如果当月已经有部分数据存在，</a:t>
            </a:r>
            <a:r>
              <a:rPr lang="zh-CN" altLang="en-US" sz="1200" dirty="0"/>
              <a:t>需要先“清空”数据</a:t>
            </a:r>
            <a:r>
              <a:rPr lang="zh-CN" altLang="en-US" sz="1200" dirty="0" smtClean="0"/>
              <a:t>。</a:t>
            </a:r>
            <a:endParaRPr lang="en-US" altLang="zh-CN" sz="1200" dirty="0" smtClean="0"/>
          </a:p>
          <a:p>
            <a:pPr lvl="2">
              <a:buFont typeface="Wingdings" pitchFamily="2" charset="2"/>
              <a:buChar char="u"/>
            </a:pPr>
            <a:endParaRPr lang="zh-CN" altLang="en-US" sz="12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772816"/>
            <a:ext cx="6064916" cy="467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526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三、日</a:t>
            </a:r>
            <a:r>
              <a:rPr lang="zh-CN" altLang="en-US" dirty="0" smtClean="0"/>
              <a:t>数据</a:t>
            </a:r>
            <a:r>
              <a:rPr lang="en-US" altLang="zh-CN" dirty="0" smtClean="0"/>
              <a:t>-</a:t>
            </a:r>
            <a:r>
              <a:rPr lang="zh-CN" altLang="en-US" dirty="0" smtClean="0"/>
              <a:t>费用转嫁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 startAt="4"/>
            </a:pPr>
            <a:r>
              <a:rPr lang="zh-CN" altLang="en-US" sz="1800" dirty="0" smtClean="0">
                <a:latin typeface="+mn-lt"/>
              </a:rPr>
              <a:t>费用转嫁</a:t>
            </a:r>
            <a:endParaRPr lang="en-US" altLang="zh-CN" sz="1800" dirty="0" smtClean="0">
              <a:latin typeface="+mn-lt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zh-CN" altLang="en-US" sz="1400" dirty="0" smtClean="0"/>
              <a:t>新增</a:t>
            </a:r>
            <a:r>
              <a:rPr lang="en-US" altLang="zh-CN" sz="1400" dirty="0" smtClean="0"/>
              <a:t>——</a:t>
            </a:r>
            <a:r>
              <a:rPr lang="zh-CN" altLang="en-US" sz="1400" dirty="0" smtClean="0"/>
              <a:t>费用转嫁</a:t>
            </a:r>
            <a:endParaRPr lang="en-US" altLang="zh-CN" sz="1400" dirty="0"/>
          </a:p>
          <a:p>
            <a:pPr lvl="2">
              <a:buFont typeface="Wingdings" pitchFamily="2" charset="2"/>
              <a:buChar char="u"/>
            </a:pPr>
            <a:r>
              <a:rPr lang="zh-CN" altLang="en-US" sz="1200" dirty="0" smtClean="0"/>
              <a:t>点击工具栏“新增”按钮，在弹出界面选择日期、营业类型、类型，填写转嫁工时，点击确定。</a:t>
            </a:r>
            <a:endParaRPr lang="en-US" altLang="zh-CN" sz="1200" dirty="0" smtClean="0"/>
          </a:p>
          <a:p>
            <a:pPr marL="914400" lvl="2" indent="0">
              <a:buNone/>
            </a:pP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868040"/>
            <a:ext cx="5904656" cy="454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471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三、日数据</a:t>
            </a:r>
            <a:r>
              <a:rPr lang="en-US" altLang="zh-CN" dirty="0" smtClean="0"/>
              <a:t>-</a:t>
            </a:r>
            <a:r>
              <a:rPr lang="zh-CN" altLang="en-US" dirty="0" smtClean="0"/>
              <a:t>费用转嫁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+mj-lt"/>
              <a:buAutoNum type="alphaLcPeriod" startAt="2"/>
            </a:pPr>
            <a:r>
              <a:rPr lang="zh-CN" altLang="en-US" sz="1400" dirty="0"/>
              <a:t>查询</a:t>
            </a:r>
            <a:r>
              <a:rPr lang="en-US" altLang="zh-CN" sz="1400" dirty="0" smtClean="0"/>
              <a:t>——</a:t>
            </a:r>
            <a:r>
              <a:rPr lang="zh-CN" altLang="en-US" sz="1400" dirty="0" smtClean="0"/>
              <a:t>费用转嫁</a:t>
            </a:r>
            <a:endParaRPr lang="en-US" altLang="zh-CN" sz="1400" dirty="0" smtClean="0"/>
          </a:p>
          <a:p>
            <a:pPr marL="742950" lvl="2" indent="-342900">
              <a:buFont typeface="Wingdings" pitchFamily="2" charset="2"/>
              <a:buChar char="u"/>
            </a:pPr>
            <a:r>
              <a:rPr lang="zh-CN" altLang="en-US" sz="1000" dirty="0" smtClean="0"/>
              <a:t>点击</a:t>
            </a:r>
            <a:r>
              <a:rPr lang="zh-CN" altLang="en-US" sz="1000" dirty="0"/>
              <a:t>工具栏“查询”按钮</a:t>
            </a:r>
            <a:r>
              <a:rPr lang="zh-CN" altLang="en-US" sz="1000" dirty="0" smtClean="0"/>
              <a:t>，将出现当前月份所有“费用转嫁”。可以改变月份，数据会自动刷新 。</a:t>
            </a:r>
            <a:endParaRPr lang="en-US" altLang="zh-CN" sz="1000" dirty="0"/>
          </a:p>
          <a:p>
            <a:pPr marL="342900" lvl="1" indent="-342900">
              <a:buFont typeface="+mj-lt"/>
              <a:buAutoNum type="alphaLcPeriod" startAt="2"/>
            </a:pPr>
            <a:endParaRPr lang="en-US" altLang="zh-CN" sz="1400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484784"/>
            <a:ext cx="6431272" cy="495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910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三、日数据</a:t>
            </a:r>
            <a:r>
              <a:rPr lang="en-US" altLang="zh-CN" dirty="0" smtClean="0"/>
              <a:t>-</a:t>
            </a:r>
            <a:r>
              <a:rPr lang="zh-CN" altLang="en-US" dirty="0" smtClean="0"/>
              <a:t>费用转嫁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+mj-lt"/>
              <a:buAutoNum type="alphaLcPeriod" startAt="3"/>
            </a:pPr>
            <a:r>
              <a:rPr lang="zh-CN" altLang="en-US" sz="1400" dirty="0"/>
              <a:t>修改</a:t>
            </a:r>
            <a:r>
              <a:rPr lang="en-US" altLang="zh-CN" sz="1400" dirty="0" smtClean="0"/>
              <a:t>——</a:t>
            </a:r>
            <a:r>
              <a:rPr lang="zh-CN" altLang="en-US" sz="1400" dirty="0" smtClean="0"/>
              <a:t>费用转嫁</a:t>
            </a:r>
            <a:endParaRPr lang="en-US" altLang="zh-CN" sz="1400" dirty="0" smtClean="0"/>
          </a:p>
          <a:p>
            <a:pPr marL="742950" lvl="2" indent="-342900">
              <a:buFont typeface="Wingdings" pitchFamily="2" charset="2"/>
              <a:buChar char="u"/>
            </a:pPr>
            <a:r>
              <a:rPr lang="zh-CN" altLang="en-US" sz="1000" dirty="0" smtClean="0"/>
              <a:t>点击</a:t>
            </a:r>
            <a:r>
              <a:rPr lang="zh-CN" altLang="en-US" sz="1000" dirty="0"/>
              <a:t>工具栏“查询”按钮</a:t>
            </a:r>
            <a:r>
              <a:rPr lang="zh-CN" altLang="en-US" sz="1000" dirty="0" smtClean="0"/>
              <a:t>，选择需要修改数据的“月份”，然后修改数据行的“转嫁工时”，</a:t>
            </a:r>
            <a:r>
              <a:rPr lang="zh-CN" altLang="en-US" sz="1000" dirty="0"/>
              <a:t>点击“提交更新” 。</a:t>
            </a:r>
            <a:endParaRPr lang="en-US" altLang="zh-CN" sz="1000" dirty="0"/>
          </a:p>
          <a:p>
            <a:pPr marL="342900" lvl="1" indent="-342900">
              <a:buFont typeface="+mj-lt"/>
              <a:buAutoNum type="alphaLcPeriod" startAt="3"/>
            </a:pPr>
            <a:endParaRPr lang="en-US" altLang="zh-CN" sz="1400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484784"/>
            <a:ext cx="6431272" cy="4953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055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三、日数据</a:t>
            </a:r>
            <a:r>
              <a:rPr lang="en-US" altLang="zh-CN" dirty="0" smtClean="0"/>
              <a:t>-</a:t>
            </a:r>
            <a:r>
              <a:rPr lang="zh-CN" altLang="en-US" dirty="0" smtClean="0"/>
              <a:t>费用转嫁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+mj-lt"/>
              <a:buAutoNum type="alphaLcPeriod" startAt="4"/>
            </a:pPr>
            <a:r>
              <a:rPr lang="zh-CN" altLang="en-US" sz="1400" dirty="0"/>
              <a:t>删除</a:t>
            </a:r>
            <a:r>
              <a:rPr lang="en-US" altLang="zh-CN" sz="1400" dirty="0" smtClean="0"/>
              <a:t>——</a:t>
            </a:r>
            <a:r>
              <a:rPr lang="zh-CN" altLang="en-US" sz="1400" dirty="0" smtClean="0"/>
              <a:t>费用转嫁</a:t>
            </a:r>
            <a:endParaRPr lang="en-US" altLang="zh-CN" sz="1400" dirty="0" smtClean="0"/>
          </a:p>
          <a:p>
            <a:pPr marL="742950" lvl="2" indent="-342900">
              <a:buFont typeface="Wingdings" pitchFamily="2" charset="2"/>
              <a:buChar char="u"/>
            </a:pPr>
            <a:r>
              <a:rPr lang="zh-CN" altLang="en-US" sz="1000" dirty="0" smtClean="0"/>
              <a:t>点击</a:t>
            </a:r>
            <a:r>
              <a:rPr lang="zh-CN" altLang="en-US" sz="1000" dirty="0"/>
              <a:t>工具栏“查询”按钮</a:t>
            </a:r>
            <a:r>
              <a:rPr lang="zh-CN" altLang="en-US" sz="1000" dirty="0" smtClean="0"/>
              <a:t>，选择“月份”，选中要删除的行，点击工具栏“删除”按钮 </a:t>
            </a:r>
            <a:r>
              <a:rPr lang="zh-CN" altLang="en-US" sz="1000" dirty="0"/>
              <a:t>。</a:t>
            </a:r>
            <a:endParaRPr lang="en-US" altLang="zh-CN" sz="1000" dirty="0"/>
          </a:p>
          <a:p>
            <a:pPr marL="342900" lvl="1" indent="-342900">
              <a:buFont typeface="+mj-lt"/>
              <a:buAutoNum type="alphaLcPeriod" startAt="4"/>
            </a:pPr>
            <a:endParaRPr lang="en-US" altLang="zh-CN" sz="1400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484785"/>
            <a:ext cx="6408712" cy="493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844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</a:t>
            </a:r>
            <a:r>
              <a:rPr lang="zh-CN" altLang="en-US" dirty="0" smtClean="0"/>
              <a:t>、日数据</a:t>
            </a:r>
            <a:r>
              <a:rPr lang="en-US" altLang="zh-CN" dirty="0" smtClean="0"/>
              <a:t>-</a:t>
            </a:r>
            <a:r>
              <a:rPr lang="zh-CN" altLang="en-US" dirty="0"/>
              <a:t>终端产出台数</a:t>
            </a:r>
            <a:endParaRPr lang="en-US" altLang="zh-CN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 startAt="5"/>
            </a:pPr>
            <a:r>
              <a:rPr lang="zh-CN" altLang="en-US" sz="1800" dirty="0" smtClean="0">
                <a:latin typeface="+mn-lt"/>
              </a:rPr>
              <a:t>从接口导入数据</a:t>
            </a:r>
            <a:endParaRPr lang="en-US" altLang="zh-CN" sz="1400" dirty="0" smtClean="0"/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/>
              <a:t>先选择要导入的“月份”，然后点击按钮“</a:t>
            </a:r>
            <a:r>
              <a:rPr lang="zh-CN" altLang="en-US" sz="1000" dirty="0" smtClean="0"/>
              <a:t>从接口导</a:t>
            </a:r>
            <a:r>
              <a:rPr lang="zh-CN" altLang="en-US" sz="1000" dirty="0"/>
              <a:t>入”，系统将</a:t>
            </a:r>
            <a:r>
              <a:rPr lang="zh-CN" altLang="en-US" sz="1000" dirty="0" smtClean="0"/>
              <a:t>从数据接口自动</a:t>
            </a:r>
            <a:r>
              <a:rPr lang="zh-CN" altLang="en-US" sz="1000" dirty="0"/>
              <a:t>获取最新的数据。如果系统已经有当月部分数据，请先点击“清空”。</a:t>
            </a:r>
            <a:endParaRPr lang="en-US" altLang="zh-CN" sz="1000" dirty="0"/>
          </a:p>
          <a:p>
            <a:pPr lvl="2">
              <a:buFont typeface="Wingdings" pitchFamily="2" charset="2"/>
              <a:buChar char="u"/>
            </a:pPr>
            <a:endParaRPr lang="en-US" altLang="zh-CN" sz="1200" dirty="0"/>
          </a:p>
          <a:p>
            <a:pPr>
              <a:buFont typeface="+mj-lt"/>
              <a:buAutoNum type="arabicPeriod" startAt="5"/>
            </a:pPr>
            <a:endParaRPr lang="en-US" altLang="zh-CN" sz="1800" dirty="0" smtClean="0">
              <a:latin typeface="+mn-lt"/>
            </a:endParaRPr>
          </a:p>
          <a:p>
            <a:pPr>
              <a:buFont typeface="+mj-lt"/>
              <a:buAutoNum type="arabicPeriod" startAt="5"/>
            </a:pPr>
            <a:endParaRPr lang="zh-CN" altLang="en-US" sz="1800" dirty="0">
              <a:latin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700808"/>
            <a:ext cx="6077728" cy="4681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175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三、日</a:t>
            </a:r>
            <a:r>
              <a:rPr lang="zh-CN" altLang="en-US" dirty="0" smtClean="0"/>
              <a:t>数据</a:t>
            </a:r>
            <a:r>
              <a:rPr lang="en-US" altLang="zh-CN" dirty="0" smtClean="0"/>
              <a:t>-</a:t>
            </a:r>
            <a:r>
              <a:rPr lang="zh-CN" altLang="en-US" dirty="0" smtClean="0"/>
              <a:t>信道产出数量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 startAt="6"/>
            </a:pPr>
            <a:r>
              <a:rPr lang="zh-CN" altLang="en-US" sz="1800" dirty="0" smtClean="0">
                <a:latin typeface="+mn-lt"/>
              </a:rPr>
              <a:t>信道产出数量</a:t>
            </a:r>
            <a:endParaRPr lang="en-US" altLang="zh-CN" sz="1800" dirty="0" smtClean="0">
              <a:latin typeface="+mn-lt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zh-CN" altLang="en-US" sz="1400" dirty="0" smtClean="0"/>
              <a:t>新增</a:t>
            </a:r>
            <a:r>
              <a:rPr lang="en-US" altLang="zh-CN" sz="1400" dirty="0" smtClean="0"/>
              <a:t>——</a:t>
            </a:r>
            <a:r>
              <a:rPr lang="zh-CN" altLang="en-US" sz="1400" dirty="0" smtClean="0"/>
              <a:t>信道产出数量</a:t>
            </a:r>
            <a:endParaRPr lang="en-US" altLang="zh-CN" sz="1400" dirty="0"/>
          </a:p>
          <a:p>
            <a:pPr lvl="2">
              <a:buFont typeface="Wingdings" pitchFamily="2" charset="2"/>
              <a:buChar char="u"/>
            </a:pPr>
            <a:r>
              <a:rPr lang="zh-CN" altLang="en-US" sz="1200" dirty="0" smtClean="0"/>
              <a:t>点击工具栏“新增”按钮，在弹出界面选择日期，填写“信道数量”，点击确定。</a:t>
            </a:r>
            <a:endParaRPr lang="en-US" altLang="zh-CN" sz="1200" dirty="0" smtClean="0"/>
          </a:p>
          <a:p>
            <a:pPr marL="914400" lvl="2" indent="0">
              <a:buNone/>
            </a:pP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844824"/>
            <a:ext cx="5915004" cy="4606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732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三、日数据</a:t>
            </a:r>
            <a:r>
              <a:rPr lang="en-US" altLang="zh-CN" dirty="0" smtClean="0"/>
              <a:t>-</a:t>
            </a:r>
            <a:r>
              <a:rPr lang="zh-CN" altLang="en-US" dirty="0"/>
              <a:t>信道产出数量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+mj-lt"/>
              <a:buAutoNum type="alphaLcPeriod" startAt="2"/>
            </a:pPr>
            <a:r>
              <a:rPr lang="zh-CN" altLang="en-US" sz="1400" dirty="0"/>
              <a:t>查询</a:t>
            </a:r>
            <a:r>
              <a:rPr lang="en-US" altLang="zh-CN" sz="1400" dirty="0" smtClean="0"/>
              <a:t>——</a:t>
            </a:r>
            <a:r>
              <a:rPr lang="zh-CN" altLang="en-US" sz="1400" dirty="0"/>
              <a:t>信道产出</a:t>
            </a:r>
            <a:r>
              <a:rPr lang="zh-CN" altLang="en-US" sz="1400" dirty="0" smtClean="0"/>
              <a:t>数量</a:t>
            </a:r>
            <a:endParaRPr lang="en-US" altLang="zh-CN" sz="1400" dirty="0" smtClean="0"/>
          </a:p>
          <a:p>
            <a:pPr marL="742950" lvl="2" indent="-342900">
              <a:buFont typeface="Wingdings" pitchFamily="2" charset="2"/>
              <a:buChar char="u"/>
            </a:pPr>
            <a:r>
              <a:rPr lang="zh-CN" altLang="en-US" sz="1000" dirty="0" smtClean="0"/>
              <a:t>点击工具栏“查询”按钮，将出现当前月份</a:t>
            </a:r>
            <a:r>
              <a:rPr lang="zh-CN" altLang="en-US" sz="1000" dirty="0"/>
              <a:t>所有“信道产出数量”</a:t>
            </a:r>
            <a:r>
              <a:rPr lang="zh-CN" altLang="en-US" sz="1000" dirty="0" smtClean="0"/>
              <a:t>。可以改变月份，数据会自动刷新 。</a:t>
            </a:r>
            <a:endParaRPr lang="en-US" altLang="zh-CN" sz="1000" dirty="0" smtClean="0"/>
          </a:p>
          <a:p>
            <a:pPr marL="342900" lvl="1" indent="-342900">
              <a:buFont typeface="+mj-lt"/>
              <a:buAutoNum type="alphaLcPeriod" startAt="2"/>
            </a:pPr>
            <a:endParaRPr lang="en-US" altLang="zh-CN" sz="1400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84784"/>
            <a:ext cx="6336704" cy="493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3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三、日数据</a:t>
            </a:r>
            <a:r>
              <a:rPr lang="en-US" altLang="zh-CN" dirty="0" smtClean="0"/>
              <a:t>-</a:t>
            </a:r>
            <a:r>
              <a:rPr lang="zh-CN" altLang="en-US" dirty="0"/>
              <a:t>信道产出数量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+mj-lt"/>
              <a:buAutoNum type="alphaLcPeriod" startAt="3"/>
            </a:pPr>
            <a:r>
              <a:rPr lang="zh-CN" altLang="en-US" sz="1400" dirty="0"/>
              <a:t>修改</a:t>
            </a:r>
            <a:r>
              <a:rPr lang="en-US" altLang="zh-CN" sz="1400" dirty="0" smtClean="0"/>
              <a:t>——</a:t>
            </a:r>
            <a:r>
              <a:rPr lang="zh-CN" altLang="en-US" sz="1400" dirty="0"/>
              <a:t>信道产出数量</a:t>
            </a:r>
            <a:endParaRPr lang="en-US" altLang="zh-CN" sz="1400" dirty="0" smtClean="0"/>
          </a:p>
          <a:p>
            <a:pPr marL="742950" lvl="2" indent="-342900">
              <a:buFont typeface="Wingdings" pitchFamily="2" charset="2"/>
              <a:buChar char="u"/>
            </a:pPr>
            <a:r>
              <a:rPr lang="zh-CN" altLang="en-US" sz="1000" dirty="0" smtClean="0"/>
              <a:t>点击工具栏“查询”按钮，选择需要修改数据的“月份”，然后修改数据行的“信道数量”，点击“提交更新” 。</a:t>
            </a:r>
            <a:endParaRPr lang="en-US" altLang="zh-CN" sz="1000" dirty="0" smtClean="0"/>
          </a:p>
          <a:p>
            <a:pPr marL="342900" lvl="1" indent="-342900">
              <a:buFont typeface="+mj-lt"/>
              <a:buAutoNum type="alphaLcPeriod" startAt="3"/>
            </a:pPr>
            <a:endParaRPr lang="en-US" altLang="zh-CN" sz="1400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484784"/>
            <a:ext cx="6336704" cy="4935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86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二、基础</a:t>
            </a:r>
            <a:r>
              <a:rPr lang="zh-CN" altLang="en-US" dirty="0" smtClean="0"/>
              <a:t>数据</a:t>
            </a:r>
            <a:r>
              <a:rPr lang="en-US" altLang="zh-CN" dirty="0"/>
              <a:t>-</a:t>
            </a:r>
            <a:r>
              <a:rPr lang="zh-CN" altLang="en-US" dirty="0"/>
              <a:t>营业分类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+mj-lt"/>
              <a:buAutoNum type="alphaLcPeriod" startAt="2"/>
            </a:pPr>
            <a:r>
              <a:rPr lang="zh-CN" altLang="en-US" sz="1400" dirty="0" smtClean="0"/>
              <a:t>修改</a:t>
            </a:r>
            <a:r>
              <a:rPr lang="en-US" altLang="zh-CN" sz="1400" dirty="0"/>
              <a:t>——</a:t>
            </a:r>
            <a:r>
              <a:rPr lang="zh-CN" altLang="en-US" sz="1400" dirty="0"/>
              <a:t>营业</a:t>
            </a:r>
            <a:r>
              <a:rPr lang="zh-CN" altLang="en-US" sz="1400" dirty="0" smtClean="0"/>
              <a:t>分类</a:t>
            </a:r>
            <a:endParaRPr lang="en-US" altLang="zh-CN" sz="1400" dirty="0"/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/>
              <a:t>先点击工具栏“查询”按钮，在列表中选择要修改的行，再点击工具栏“修改”按钮，在弹出界面中</a:t>
            </a:r>
            <a:r>
              <a:rPr lang="zh-CN" altLang="en-US" sz="1000" dirty="0" smtClean="0"/>
              <a:t>，填入“新值”，点击“修改”。</a:t>
            </a:r>
            <a:endParaRPr lang="en-US" altLang="zh-CN" sz="1000" dirty="0" smtClean="0"/>
          </a:p>
          <a:p>
            <a:pPr lvl="1">
              <a:buFont typeface="Wingdings" pitchFamily="2" charset="2"/>
              <a:buChar char="u"/>
            </a:pPr>
            <a:endParaRPr lang="en-US" altLang="zh-CN" sz="1000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556792"/>
            <a:ext cx="3757211" cy="3095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1144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三、日数据</a:t>
            </a:r>
            <a:r>
              <a:rPr lang="en-US" altLang="zh-CN" dirty="0" smtClean="0"/>
              <a:t>-</a:t>
            </a:r>
            <a:r>
              <a:rPr lang="zh-CN" altLang="en-US" dirty="0"/>
              <a:t>信道产出数量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+mj-lt"/>
              <a:buAutoNum type="alphaLcPeriod" startAt="4"/>
            </a:pPr>
            <a:r>
              <a:rPr lang="zh-CN" altLang="en-US" sz="1400" dirty="0"/>
              <a:t>删除</a:t>
            </a:r>
            <a:r>
              <a:rPr lang="en-US" altLang="zh-CN" sz="1400" dirty="0" smtClean="0"/>
              <a:t>——</a:t>
            </a:r>
            <a:r>
              <a:rPr lang="zh-CN" altLang="en-US" sz="1400" dirty="0"/>
              <a:t>信道产出数量</a:t>
            </a:r>
            <a:endParaRPr lang="en-US" altLang="zh-CN" sz="1400" dirty="0" smtClean="0"/>
          </a:p>
          <a:p>
            <a:pPr marL="742950" lvl="2" indent="-342900">
              <a:buFont typeface="Wingdings" pitchFamily="2" charset="2"/>
              <a:buChar char="u"/>
            </a:pPr>
            <a:r>
              <a:rPr lang="zh-CN" altLang="en-US" sz="1000" dirty="0" smtClean="0"/>
              <a:t>点击</a:t>
            </a:r>
            <a:r>
              <a:rPr lang="zh-CN" altLang="en-US" sz="1000" dirty="0"/>
              <a:t>工具栏“查询”按钮</a:t>
            </a:r>
            <a:r>
              <a:rPr lang="zh-CN" altLang="en-US" sz="1000" dirty="0" smtClean="0"/>
              <a:t>，选择“月份”，选中要删除的行，点击工具栏“删除”按钮 </a:t>
            </a:r>
            <a:r>
              <a:rPr lang="zh-CN" altLang="en-US" sz="1000" dirty="0"/>
              <a:t>。</a:t>
            </a:r>
            <a:endParaRPr lang="en-US" altLang="zh-CN" sz="1000" dirty="0"/>
          </a:p>
          <a:p>
            <a:pPr marL="342900" lvl="1" indent="-342900">
              <a:buFont typeface="+mj-lt"/>
              <a:buAutoNum type="alphaLcPeriod" startAt="4"/>
            </a:pPr>
            <a:endParaRPr lang="en-US" altLang="zh-CN" sz="1400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484784"/>
            <a:ext cx="6344458" cy="494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193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三、日</a:t>
            </a:r>
            <a:r>
              <a:rPr lang="zh-CN" altLang="en-US" dirty="0" smtClean="0"/>
              <a:t>数据</a:t>
            </a:r>
            <a:r>
              <a:rPr lang="en-US" altLang="zh-CN" dirty="0" smtClean="0"/>
              <a:t>-</a:t>
            </a:r>
            <a:r>
              <a:rPr lang="zh-CN" altLang="en-US" dirty="0" smtClean="0"/>
              <a:t>临时工工时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 startAt="7"/>
            </a:pPr>
            <a:r>
              <a:rPr lang="zh-CN" altLang="en-US" sz="1800" dirty="0"/>
              <a:t>临时工工时</a:t>
            </a:r>
            <a:endParaRPr lang="en-US" altLang="zh-CN" sz="1800" dirty="0" smtClean="0">
              <a:latin typeface="+mn-lt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zh-CN" altLang="en-US" sz="1400" dirty="0" smtClean="0"/>
              <a:t>新增</a:t>
            </a:r>
            <a:r>
              <a:rPr lang="en-US" altLang="zh-CN" sz="1400" dirty="0" smtClean="0"/>
              <a:t>——</a:t>
            </a:r>
            <a:r>
              <a:rPr lang="zh-CN" altLang="en-US" sz="1400" dirty="0"/>
              <a:t>临时工工时</a:t>
            </a:r>
            <a:endParaRPr lang="en-US" altLang="zh-CN" sz="1400" dirty="0"/>
          </a:p>
          <a:p>
            <a:pPr lvl="2">
              <a:buFont typeface="Wingdings" pitchFamily="2" charset="2"/>
              <a:buChar char="u"/>
            </a:pPr>
            <a:r>
              <a:rPr lang="zh-CN" altLang="en-US" sz="1200" dirty="0" smtClean="0"/>
              <a:t>点击工具栏“新增”按钮，在弹出界面选择日期、营业类型，填写人力数、投入工时，点击确定。</a:t>
            </a:r>
            <a:endParaRPr lang="en-US" altLang="zh-CN" sz="1200" dirty="0" smtClean="0"/>
          </a:p>
          <a:p>
            <a:pPr marL="914400" lvl="2" indent="0">
              <a:buNone/>
            </a:pP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844824"/>
            <a:ext cx="5915003" cy="46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749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三、日数据</a:t>
            </a:r>
            <a:r>
              <a:rPr lang="en-US" altLang="zh-CN" dirty="0" smtClean="0"/>
              <a:t>-</a:t>
            </a:r>
            <a:r>
              <a:rPr lang="zh-CN" altLang="en-US" dirty="0"/>
              <a:t>临时工工时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+mj-lt"/>
              <a:buAutoNum type="alphaLcPeriod" startAt="2"/>
            </a:pPr>
            <a:r>
              <a:rPr lang="zh-CN" altLang="en-US" sz="1400" dirty="0"/>
              <a:t>查询</a:t>
            </a:r>
            <a:r>
              <a:rPr lang="en-US" altLang="zh-CN" sz="1400" dirty="0" smtClean="0"/>
              <a:t>——</a:t>
            </a:r>
            <a:r>
              <a:rPr lang="zh-CN" altLang="en-US" sz="1400" dirty="0"/>
              <a:t>临时工工时</a:t>
            </a:r>
            <a:endParaRPr lang="en-US" altLang="zh-CN" sz="1400" dirty="0" smtClean="0"/>
          </a:p>
          <a:p>
            <a:pPr marL="742950" lvl="2" indent="-342900">
              <a:buFont typeface="Wingdings" pitchFamily="2" charset="2"/>
              <a:buChar char="u"/>
            </a:pPr>
            <a:r>
              <a:rPr lang="zh-CN" altLang="en-US" sz="1000" dirty="0" smtClean="0"/>
              <a:t>点击工具栏“查询”按钮，将出现当前月份</a:t>
            </a:r>
            <a:r>
              <a:rPr lang="zh-CN" altLang="en-US" sz="1000" dirty="0"/>
              <a:t>所有</a:t>
            </a:r>
            <a:r>
              <a:rPr lang="zh-CN" altLang="en-US" sz="1000" dirty="0" smtClean="0"/>
              <a:t>“临时工工时”。可以改变月份，数据会自动刷新 。</a:t>
            </a:r>
            <a:endParaRPr lang="en-US" altLang="zh-CN" sz="1000" dirty="0" smtClean="0"/>
          </a:p>
          <a:p>
            <a:pPr marL="342900" lvl="1" indent="-342900">
              <a:buFont typeface="+mj-lt"/>
              <a:buAutoNum type="alphaLcPeriod" startAt="2"/>
            </a:pPr>
            <a:endParaRPr lang="en-US" altLang="zh-CN" sz="1400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484784"/>
            <a:ext cx="6336704" cy="4935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198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三、日数据</a:t>
            </a:r>
            <a:r>
              <a:rPr lang="en-US" altLang="zh-CN" dirty="0" smtClean="0"/>
              <a:t>-</a:t>
            </a:r>
            <a:r>
              <a:rPr lang="zh-CN" altLang="en-US" dirty="0"/>
              <a:t>临时工工时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+mj-lt"/>
              <a:buAutoNum type="alphaLcPeriod" startAt="3"/>
            </a:pPr>
            <a:r>
              <a:rPr lang="zh-CN" altLang="en-US" sz="1400" dirty="0"/>
              <a:t>修改</a:t>
            </a:r>
            <a:r>
              <a:rPr lang="en-US" altLang="zh-CN" sz="1400" dirty="0" smtClean="0"/>
              <a:t>——</a:t>
            </a:r>
            <a:r>
              <a:rPr lang="zh-CN" altLang="en-US" sz="1400" dirty="0"/>
              <a:t>临时工工时</a:t>
            </a:r>
            <a:endParaRPr lang="en-US" altLang="zh-CN" sz="1400" dirty="0" smtClean="0"/>
          </a:p>
          <a:p>
            <a:pPr marL="742950" lvl="2" indent="-342900">
              <a:buFont typeface="Wingdings" pitchFamily="2" charset="2"/>
              <a:buChar char="u"/>
            </a:pPr>
            <a:r>
              <a:rPr lang="zh-CN" altLang="en-US" sz="1000" dirty="0" smtClean="0"/>
              <a:t>点击工具栏“查询”按钮，选择需要修改数据的“月份”，然后修改数据行的“人力数”和“投入工时”，点击“提交更新” 。</a:t>
            </a:r>
            <a:endParaRPr lang="en-US" altLang="zh-CN" sz="1000" dirty="0" smtClean="0"/>
          </a:p>
          <a:p>
            <a:pPr marL="342900" lvl="1" indent="-342900">
              <a:buFont typeface="+mj-lt"/>
              <a:buAutoNum type="alphaLcPeriod" startAt="3"/>
            </a:pPr>
            <a:endParaRPr lang="en-US" altLang="zh-CN" sz="1400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1" y="1484784"/>
            <a:ext cx="6408713" cy="4991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72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三、日数据</a:t>
            </a:r>
            <a:r>
              <a:rPr lang="en-US" altLang="zh-CN" dirty="0" smtClean="0"/>
              <a:t>-</a:t>
            </a:r>
            <a:r>
              <a:rPr lang="zh-CN" altLang="en-US" dirty="0"/>
              <a:t>临时工工时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+mj-lt"/>
              <a:buAutoNum type="alphaLcPeriod" startAt="4"/>
            </a:pPr>
            <a:r>
              <a:rPr lang="zh-CN" altLang="en-US" sz="1400" dirty="0"/>
              <a:t>删除</a:t>
            </a:r>
            <a:r>
              <a:rPr lang="en-US" altLang="zh-CN" sz="1400" dirty="0" smtClean="0"/>
              <a:t>——</a:t>
            </a:r>
            <a:r>
              <a:rPr lang="zh-CN" altLang="en-US" sz="1400" dirty="0"/>
              <a:t>临时工工时</a:t>
            </a:r>
            <a:endParaRPr lang="en-US" altLang="zh-CN" sz="1400" dirty="0" smtClean="0"/>
          </a:p>
          <a:p>
            <a:pPr marL="742950" lvl="2" indent="-342900">
              <a:buFont typeface="Wingdings" pitchFamily="2" charset="2"/>
              <a:buChar char="u"/>
            </a:pPr>
            <a:r>
              <a:rPr lang="zh-CN" altLang="en-US" sz="1000" dirty="0" smtClean="0"/>
              <a:t>点击</a:t>
            </a:r>
            <a:r>
              <a:rPr lang="zh-CN" altLang="en-US" sz="1000" dirty="0"/>
              <a:t>工具栏“查询”按钮</a:t>
            </a:r>
            <a:r>
              <a:rPr lang="zh-CN" altLang="en-US" sz="1000" dirty="0" smtClean="0"/>
              <a:t>，选择“月份”，选中要删除的行，点击工具栏“删除”按钮 </a:t>
            </a:r>
            <a:r>
              <a:rPr lang="zh-CN" altLang="en-US" sz="1000" dirty="0"/>
              <a:t>。</a:t>
            </a:r>
            <a:endParaRPr lang="en-US" altLang="zh-CN" sz="1000" dirty="0"/>
          </a:p>
          <a:p>
            <a:pPr marL="342900" lvl="1" indent="-342900">
              <a:buFont typeface="+mj-lt"/>
              <a:buAutoNum type="alphaLcPeriod" startAt="4"/>
            </a:pPr>
            <a:endParaRPr lang="en-US" altLang="zh-CN" sz="1400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484784"/>
            <a:ext cx="6264696" cy="4879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677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四、</a:t>
            </a:r>
            <a:r>
              <a:rPr lang="zh-CN" altLang="en-US" dirty="0"/>
              <a:t>月</a:t>
            </a:r>
            <a:r>
              <a:rPr lang="zh-CN" altLang="en-US" dirty="0" smtClean="0"/>
              <a:t>数据</a:t>
            </a:r>
            <a:r>
              <a:rPr lang="en-US" altLang="zh-CN" dirty="0" smtClean="0"/>
              <a:t>-</a:t>
            </a:r>
            <a:r>
              <a:rPr lang="zh-CN" altLang="en-US" dirty="0" smtClean="0"/>
              <a:t>直接人工费率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zh-CN" altLang="en-US" sz="1800" dirty="0" smtClean="0">
                <a:latin typeface="+mn-lt"/>
              </a:rPr>
              <a:t>直接人工费率</a:t>
            </a:r>
            <a:endParaRPr lang="en-US" altLang="zh-CN" sz="1800" dirty="0" smtClean="0">
              <a:latin typeface="+mn-lt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zh-CN" altLang="en-US" sz="1400" dirty="0" smtClean="0"/>
              <a:t>查询：默认打开查询界面，也可以点击工具栏“查询”按钮，可以改变“年月”查询不同月份的数据。</a:t>
            </a:r>
            <a:endParaRPr lang="en-US" altLang="zh-CN" sz="1400" dirty="0"/>
          </a:p>
          <a:p>
            <a:pPr marL="0" indent="0">
              <a:buNone/>
            </a:pPr>
            <a:endParaRPr lang="en-US" altLang="zh-CN" sz="1800" dirty="0" smtClean="0">
              <a:latin typeface="+mn-lt"/>
            </a:endParaRPr>
          </a:p>
          <a:p>
            <a:pPr>
              <a:buFont typeface="+mj-lt"/>
              <a:buAutoNum type="arabicPeriod"/>
            </a:pPr>
            <a:endParaRPr lang="en-US" altLang="zh-CN" sz="14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844824"/>
            <a:ext cx="5961110" cy="4383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209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四、月</a:t>
            </a:r>
            <a:r>
              <a:rPr lang="zh-CN" altLang="en-US" dirty="0" smtClean="0"/>
              <a:t>数据</a:t>
            </a:r>
            <a:r>
              <a:rPr lang="en-US" altLang="zh-CN" dirty="0"/>
              <a:t>-</a:t>
            </a:r>
            <a:r>
              <a:rPr lang="zh-CN" altLang="en-US" dirty="0"/>
              <a:t>直接人工费率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lphaLcPeriod" startAt="2"/>
            </a:pPr>
            <a:r>
              <a:rPr lang="zh-CN" altLang="en-US" sz="1400" dirty="0" smtClean="0"/>
              <a:t>新增</a:t>
            </a:r>
            <a:r>
              <a:rPr lang="en-US" altLang="zh-CN" sz="1400" dirty="0" smtClean="0"/>
              <a:t>——</a:t>
            </a:r>
            <a:r>
              <a:rPr lang="zh-CN" altLang="en-US" sz="1400" dirty="0" smtClean="0"/>
              <a:t>直接人工费率</a:t>
            </a:r>
            <a:endParaRPr lang="en-US" altLang="zh-CN" sz="1400" dirty="0" smtClean="0"/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 smtClean="0"/>
              <a:t>点击工具栏“新增”按钮，在弹出窗口中填写各“上班类型”的“费率”，然后点击工具栏的“保存”按钮。也可以点击明细表下方的“复制最近数据”，将自动将最近月份的有效数据复制一份到当前月份。</a:t>
            </a: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595893"/>
            <a:ext cx="6223576" cy="4841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143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四、月</a:t>
            </a:r>
            <a:r>
              <a:rPr lang="zh-CN" altLang="en-US" dirty="0" smtClean="0"/>
              <a:t>数据</a:t>
            </a:r>
            <a:r>
              <a:rPr lang="en-US" altLang="zh-CN" dirty="0"/>
              <a:t>-</a:t>
            </a:r>
            <a:r>
              <a:rPr lang="zh-CN" altLang="en-US" dirty="0"/>
              <a:t>直接人工费率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lphaLcPeriod" startAt="3"/>
            </a:pPr>
            <a:r>
              <a:rPr lang="zh-CN" altLang="en-US" sz="1400" dirty="0"/>
              <a:t>修改</a:t>
            </a:r>
            <a:r>
              <a:rPr lang="en-US" altLang="zh-CN" sz="1400" dirty="0" smtClean="0"/>
              <a:t>——</a:t>
            </a:r>
            <a:r>
              <a:rPr lang="zh-CN" altLang="en-US" sz="1400" dirty="0" smtClean="0"/>
              <a:t>直接人工费率</a:t>
            </a:r>
            <a:endParaRPr lang="en-US" altLang="zh-CN" sz="1400" dirty="0" smtClean="0"/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 smtClean="0"/>
              <a:t>在查询界面，选择要修改的月份，点击工具栏“修改”按钮，在修改界面修改相关数据，点击工具栏“保存”按钮。</a:t>
            </a: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573533"/>
            <a:ext cx="6076990" cy="4725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868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四、月</a:t>
            </a:r>
            <a:r>
              <a:rPr lang="zh-CN" altLang="en-US" dirty="0" smtClean="0"/>
              <a:t>数据</a:t>
            </a:r>
            <a:r>
              <a:rPr lang="en-US" altLang="zh-CN" dirty="0"/>
              <a:t>-</a:t>
            </a:r>
            <a:r>
              <a:rPr lang="zh-CN" altLang="en-US" dirty="0"/>
              <a:t>直接人工费率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lphaLcPeriod" startAt="4"/>
            </a:pPr>
            <a:r>
              <a:rPr lang="zh-CN" altLang="en-US" sz="1400" dirty="0"/>
              <a:t>删除</a:t>
            </a:r>
            <a:r>
              <a:rPr lang="en-US" altLang="zh-CN" sz="1400" dirty="0" smtClean="0"/>
              <a:t>——</a:t>
            </a:r>
            <a:r>
              <a:rPr lang="zh-CN" altLang="en-US" sz="1400" dirty="0" smtClean="0"/>
              <a:t>直接人工费率</a:t>
            </a:r>
            <a:endParaRPr lang="en-US" altLang="zh-CN" sz="1400" dirty="0" smtClean="0"/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 smtClean="0"/>
              <a:t>在查询界面，选择要删除的月份，点击工具栏“删除”按钮，将删除选定月份的直接人工费率数据。</a:t>
            </a: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556793"/>
            <a:ext cx="5976664" cy="466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755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四、</a:t>
            </a:r>
            <a:r>
              <a:rPr lang="zh-CN" altLang="en-US" dirty="0"/>
              <a:t>月</a:t>
            </a:r>
            <a:r>
              <a:rPr lang="zh-CN" altLang="en-US" dirty="0" smtClean="0"/>
              <a:t>数据</a:t>
            </a:r>
            <a:r>
              <a:rPr lang="en-US" altLang="zh-CN" dirty="0" smtClean="0"/>
              <a:t>-</a:t>
            </a:r>
            <a:r>
              <a:rPr lang="zh-CN" altLang="en-US" dirty="0"/>
              <a:t>间接</a:t>
            </a:r>
            <a:r>
              <a:rPr lang="zh-CN" altLang="en-US" dirty="0" smtClean="0"/>
              <a:t>人工</a:t>
            </a:r>
            <a:r>
              <a:rPr lang="zh-CN" altLang="en-US" dirty="0"/>
              <a:t>费率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 startAt="2"/>
            </a:pPr>
            <a:r>
              <a:rPr lang="zh-CN" altLang="en-US" sz="1800" dirty="0">
                <a:latin typeface="+mn-lt"/>
              </a:rPr>
              <a:t>间接</a:t>
            </a:r>
            <a:r>
              <a:rPr lang="zh-CN" altLang="en-US" sz="1800" dirty="0" smtClean="0">
                <a:latin typeface="+mn-lt"/>
              </a:rPr>
              <a:t>人工费率</a:t>
            </a:r>
            <a:endParaRPr lang="en-US" altLang="zh-CN" sz="1800" dirty="0" smtClean="0">
              <a:latin typeface="+mn-lt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zh-CN" altLang="en-US" sz="1400" dirty="0" smtClean="0"/>
              <a:t>查询：默认打开查询界面，也可以点击工具栏“查询”按钮。可以按“年月” 进行查询。</a:t>
            </a:r>
            <a:endParaRPr lang="en-US" altLang="zh-CN" sz="1400" dirty="0"/>
          </a:p>
          <a:p>
            <a:pPr marL="0" indent="0">
              <a:buNone/>
            </a:pPr>
            <a:endParaRPr lang="en-US" altLang="zh-CN" sz="1800" dirty="0" smtClean="0">
              <a:latin typeface="+mn-lt"/>
            </a:endParaRPr>
          </a:p>
          <a:p>
            <a:pPr>
              <a:buFont typeface="+mj-lt"/>
              <a:buAutoNum type="arabicPeriod"/>
            </a:pPr>
            <a:endParaRPr lang="en-US" altLang="zh-CN" sz="14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772816"/>
            <a:ext cx="5976664" cy="4654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3346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二、基础</a:t>
            </a:r>
            <a:r>
              <a:rPr lang="zh-CN" altLang="en-US" dirty="0" smtClean="0"/>
              <a:t>数据</a:t>
            </a:r>
            <a:r>
              <a:rPr lang="en-US" altLang="zh-CN" dirty="0"/>
              <a:t>-</a:t>
            </a:r>
            <a:r>
              <a:rPr lang="zh-CN" altLang="en-US" dirty="0"/>
              <a:t>营业分类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+mj-lt"/>
              <a:buAutoNum type="alphaLcPeriod" startAt="3"/>
            </a:pPr>
            <a:r>
              <a:rPr lang="zh-CN" altLang="en-US" sz="1400" dirty="0"/>
              <a:t>查询</a:t>
            </a:r>
            <a:r>
              <a:rPr lang="en-US" altLang="zh-CN" sz="1400" dirty="0" smtClean="0"/>
              <a:t>——</a:t>
            </a:r>
            <a:r>
              <a:rPr lang="zh-CN" altLang="en-US" sz="1400" dirty="0"/>
              <a:t>营业</a:t>
            </a:r>
            <a:r>
              <a:rPr lang="zh-CN" altLang="en-US" sz="1400" dirty="0" smtClean="0"/>
              <a:t>分类</a:t>
            </a:r>
            <a:endParaRPr lang="en-US" altLang="zh-CN" sz="1400" dirty="0" smtClean="0"/>
          </a:p>
          <a:p>
            <a:pPr marL="742950" lvl="2" indent="-342900">
              <a:buFont typeface="Wingdings" pitchFamily="2" charset="2"/>
              <a:buChar char="u"/>
            </a:pPr>
            <a:r>
              <a:rPr lang="zh-CN" altLang="en-US" sz="1000" dirty="0"/>
              <a:t>先点击工具栏“查询”按钮</a:t>
            </a:r>
            <a:r>
              <a:rPr lang="zh-CN" altLang="en-US" sz="1000" dirty="0" smtClean="0"/>
              <a:t>，将出现包含所有“营业分类”的清单。</a:t>
            </a:r>
            <a:endParaRPr lang="en-US" altLang="zh-CN" sz="1000" dirty="0"/>
          </a:p>
          <a:p>
            <a:pPr marL="342900" lvl="1" indent="-342900">
              <a:buFont typeface="+mj-lt"/>
              <a:buAutoNum type="alphaLcPeriod" startAt="3"/>
            </a:pPr>
            <a:endParaRPr lang="en-US" altLang="zh-CN" sz="1400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484784"/>
            <a:ext cx="4793278" cy="3717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877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四、月</a:t>
            </a:r>
            <a:r>
              <a:rPr lang="zh-CN" altLang="en-US" dirty="0" smtClean="0"/>
              <a:t>数据</a:t>
            </a:r>
            <a:r>
              <a:rPr lang="en-US" altLang="zh-CN" dirty="0" smtClean="0"/>
              <a:t>-</a:t>
            </a:r>
            <a:r>
              <a:rPr lang="zh-CN" altLang="en-US" dirty="0"/>
              <a:t>间接</a:t>
            </a:r>
            <a:r>
              <a:rPr lang="zh-CN" altLang="en-US" dirty="0" smtClean="0"/>
              <a:t>人工</a:t>
            </a:r>
            <a:r>
              <a:rPr lang="zh-CN" altLang="en-US" dirty="0"/>
              <a:t>费率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lphaLcPeriod" startAt="2"/>
            </a:pPr>
            <a:r>
              <a:rPr lang="zh-CN" altLang="en-US" sz="1400" dirty="0" smtClean="0"/>
              <a:t>新增</a:t>
            </a:r>
            <a:r>
              <a:rPr lang="en-US" altLang="zh-CN" sz="1400" dirty="0" smtClean="0"/>
              <a:t>——</a:t>
            </a:r>
            <a:r>
              <a:rPr lang="zh-CN" altLang="en-US" sz="1400" dirty="0"/>
              <a:t>间接</a:t>
            </a:r>
            <a:r>
              <a:rPr lang="zh-CN" altLang="en-US" sz="1400" dirty="0" smtClean="0"/>
              <a:t>人工费率</a:t>
            </a:r>
            <a:endParaRPr lang="en-US" altLang="zh-CN" sz="1400" dirty="0" smtClean="0"/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 smtClean="0"/>
              <a:t>点击工具栏“新增”按钮，选择“年月”，填写“员工等级（起）”、“员工等级（止）”，然后在明细表中填写“费率”，填写完毕后，点击工具栏“保存”按钮。也可以点击明细表下方的“复制最近数据”，将自动将最近月份的有效数据复制一份到当前月份。</a:t>
            </a: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3" y="1805101"/>
            <a:ext cx="5976664" cy="4654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0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四、月</a:t>
            </a:r>
            <a:r>
              <a:rPr lang="zh-CN" altLang="en-US" dirty="0" smtClean="0"/>
              <a:t>数据</a:t>
            </a:r>
            <a:r>
              <a:rPr lang="en-US" altLang="zh-CN" dirty="0"/>
              <a:t>-</a:t>
            </a:r>
            <a:r>
              <a:rPr lang="zh-CN" altLang="en-US" dirty="0"/>
              <a:t>间接人工费率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lphaLcPeriod" startAt="3"/>
            </a:pPr>
            <a:r>
              <a:rPr lang="zh-CN" altLang="en-US" sz="1400" dirty="0"/>
              <a:t>修改</a:t>
            </a:r>
            <a:r>
              <a:rPr lang="en-US" altLang="zh-CN" sz="1400" dirty="0" smtClean="0"/>
              <a:t>——</a:t>
            </a:r>
            <a:r>
              <a:rPr lang="zh-CN" altLang="en-US" sz="1400" dirty="0"/>
              <a:t>间接</a:t>
            </a:r>
            <a:r>
              <a:rPr lang="zh-CN" altLang="en-US" sz="1400" dirty="0" smtClean="0"/>
              <a:t>人工费率</a:t>
            </a:r>
            <a:endParaRPr lang="en-US" altLang="zh-CN" sz="1400" dirty="0" smtClean="0"/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 smtClean="0"/>
              <a:t>在查询界面，根据“年月” 先查询出要修改的数据，选中要修改的行，然后点击工具栏“修改”按钮，在修改界面修改相关数据后，点击工具栏“保存”。</a:t>
            </a: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845" y="1700808"/>
            <a:ext cx="6069676" cy="472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22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四、月</a:t>
            </a:r>
            <a:r>
              <a:rPr lang="zh-CN" altLang="en-US" dirty="0" smtClean="0"/>
              <a:t>数据</a:t>
            </a:r>
            <a:r>
              <a:rPr lang="en-US" altLang="zh-CN" dirty="0"/>
              <a:t>-</a:t>
            </a:r>
            <a:r>
              <a:rPr lang="zh-CN" altLang="en-US" dirty="0"/>
              <a:t>间接人工费率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lphaLcPeriod" startAt="4"/>
            </a:pPr>
            <a:r>
              <a:rPr lang="zh-CN" altLang="en-US" sz="1400" dirty="0"/>
              <a:t>删除</a:t>
            </a:r>
            <a:r>
              <a:rPr lang="en-US" altLang="zh-CN" sz="1400" dirty="0" smtClean="0"/>
              <a:t>——</a:t>
            </a:r>
            <a:r>
              <a:rPr lang="zh-CN" altLang="en-US" sz="1400" dirty="0"/>
              <a:t>间接</a:t>
            </a:r>
            <a:r>
              <a:rPr lang="zh-CN" altLang="en-US" sz="1400" dirty="0" smtClean="0"/>
              <a:t>人工费率</a:t>
            </a:r>
            <a:endParaRPr lang="en-US" altLang="zh-CN" sz="1400" dirty="0" smtClean="0"/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/>
              <a:t>在查询界面，根据</a:t>
            </a:r>
            <a:r>
              <a:rPr lang="zh-CN" altLang="en-US" sz="1000" dirty="0" smtClean="0"/>
              <a:t>“年月” 先查询，选择要删除的数据行，点击工具栏“删除”按钮，将删除对应月份和员工等级范围的所有间接人工费率。</a:t>
            </a: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00809"/>
            <a:ext cx="6048672" cy="471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四、</a:t>
            </a:r>
            <a:r>
              <a:rPr lang="zh-CN" altLang="en-US" dirty="0"/>
              <a:t>月</a:t>
            </a:r>
            <a:r>
              <a:rPr lang="zh-CN" altLang="en-US" dirty="0" smtClean="0"/>
              <a:t>数据</a:t>
            </a:r>
            <a:r>
              <a:rPr lang="en-US" altLang="zh-CN" dirty="0" smtClean="0"/>
              <a:t>-</a:t>
            </a:r>
            <a:r>
              <a:rPr lang="zh-CN" altLang="en-US" dirty="0" smtClean="0"/>
              <a:t>折旧费用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 startAt="3"/>
            </a:pPr>
            <a:r>
              <a:rPr lang="zh-CN" altLang="en-US" sz="1800" dirty="0" smtClean="0">
                <a:latin typeface="+mn-lt"/>
              </a:rPr>
              <a:t>折旧费用</a:t>
            </a:r>
            <a:endParaRPr lang="en-US" altLang="zh-CN" sz="1800" dirty="0" smtClean="0">
              <a:latin typeface="+mn-lt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zh-CN" altLang="en-US" sz="1400" dirty="0" smtClean="0"/>
              <a:t>查询：默认打开查询界面，也可以点击工具栏“查询”按钮。可以按“年月”查询各“营业类型”的折旧费用。</a:t>
            </a:r>
            <a:endParaRPr lang="en-US" altLang="zh-CN" sz="1400" dirty="0"/>
          </a:p>
          <a:p>
            <a:pPr marL="0" indent="0">
              <a:buNone/>
            </a:pPr>
            <a:endParaRPr lang="en-US" altLang="zh-CN" sz="1800" dirty="0" smtClean="0">
              <a:latin typeface="+mn-lt"/>
            </a:endParaRPr>
          </a:p>
          <a:p>
            <a:pPr>
              <a:buFont typeface="+mj-lt"/>
              <a:buAutoNum type="arabicPeriod"/>
            </a:pPr>
            <a:endParaRPr lang="en-US" altLang="zh-CN" sz="14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844824"/>
            <a:ext cx="5868368" cy="455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07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四、月</a:t>
            </a:r>
            <a:r>
              <a:rPr lang="zh-CN" altLang="en-US" dirty="0" smtClean="0"/>
              <a:t>数据</a:t>
            </a:r>
            <a:r>
              <a:rPr lang="en-US" altLang="zh-CN" dirty="0" smtClean="0"/>
              <a:t>-</a:t>
            </a:r>
            <a:r>
              <a:rPr lang="zh-CN" altLang="en-US" dirty="0" smtClean="0"/>
              <a:t>折旧费用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lphaLcPeriod" startAt="2"/>
            </a:pPr>
            <a:r>
              <a:rPr lang="zh-CN" altLang="en-US" sz="1400" dirty="0" smtClean="0"/>
              <a:t>新增</a:t>
            </a:r>
            <a:r>
              <a:rPr lang="en-US" altLang="zh-CN" sz="1400" dirty="0" smtClean="0"/>
              <a:t>——</a:t>
            </a:r>
            <a:r>
              <a:rPr lang="zh-CN" altLang="en-US" sz="1400" dirty="0" smtClean="0"/>
              <a:t>折旧费用</a:t>
            </a:r>
            <a:endParaRPr lang="en-US" altLang="zh-CN" sz="1400" dirty="0" smtClean="0"/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 smtClean="0"/>
              <a:t>点击工具栏“新增”按钮，选择“年月”、“营业分类”，然后填写“折旧费”，点击 “确定”按钮。也可以点击 “复制最近数据”，将自动将最近月份的有效数据复制一份到当前月份。</a:t>
            </a: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3" y="1700808"/>
            <a:ext cx="6048671" cy="468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29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四、月</a:t>
            </a:r>
            <a:r>
              <a:rPr lang="zh-CN" altLang="en-US" dirty="0" smtClean="0"/>
              <a:t>数据</a:t>
            </a:r>
            <a:r>
              <a:rPr lang="en-US" altLang="zh-CN" dirty="0" smtClean="0"/>
              <a:t>-</a:t>
            </a:r>
            <a:r>
              <a:rPr lang="zh-CN" altLang="en-US" dirty="0" smtClean="0"/>
              <a:t>折旧费用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lphaLcPeriod" startAt="3"/>
            </a:pPr>
            <a:r>
              <a:rPr lang="zh-CN" altLang="en-US" sz="1400" dirty="0"/>
              <a:t>修改</a:t>
            </a:r>
            <a:r>
              <a:rPr lang="en-US" altLang="zh-CN" sz="1400" dirty="0" smtClean="0"/>
              <a:t>——</a:t>
            </a:r>
            <a:r>
              <a:rPr lang="zh-CN" altLang="en-US" sz="1400" dirty="0" smtClean="0"/>
              <a:t>折旧费用</a:t>
            </a:r>
            <a:endParaRPr lang="en-US" altLang="zh-CN" sz="1400" dirty="0" smtClean="0"/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 smtClean="0"/>
              <a:t>在查询界面，根据“年月”、先查询出要修改的数据，然后点击工具栏“修改”按钮，在修改界面修改折旧费后，点击 “确认修改”。</a:t>
            </a: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628800"/>
            <a:ext cx="5874653" cy="4557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06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四、月</a:t>
            </a:r>
            <a:r>
              <a:rPr lang="zh-CN" altLang="en-US" dirty="0" smtClean="0"/>
              <a:t>数据</a:t>
            </a:r>
            <a:r>
              <a:rPr lang="en-US" altLang="zh-CN" dirty="0" smtClean="0"/>
              <a:t>-</a:t>
            </a:r>
            <a:r>
              <a:rPr lang="zh-CN" altLang="en-US" dirty="0" smtClean="0"/>
              <a:t>折旧费用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lphaLcPeriod" startAt="4"/>
            </a:pPr>
            <a:r>
              <a:rPr lang="zh-CN" altLang="en-US" sz="1400" dirty="0"/>
              <a:t>删除</a:t>
            </a:r>
            <a:r>
              <a:rPr lang="en-US" altLang="zh-CN" sz="1400" dirty="0" smtClean="0"/>
              <a:t>——</a:t>
            </a:r>
            <a:r>
              <a:rPr lang="zh-CN" altLang="en-US" sz="1400" dirty="0" smtClean="0"/>
              <a:t>折旧费用</a:t>
            </a:r>
            <a:endParaRPr lang="en-US" altLang="zh-CN" sz="1400" dirty="0" smtClean="0"/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/>
              <a:t>在查询界面，根据</a:t>
            </a:r>
            <a:r>
              <a:rPr lang="zh-CN" altLang="en-US" sz="1000" dirty="0" smtClean="0"/>
              <a:t>“年月” 进行数据查询，选中要删除的数据行，点击工具栏“删除”按钮。</a:t>
            </a: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5" y="1628800"/>
            <a:ext cx="6120680" cy="475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7357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四、</a:t>
            </a:r>
            <a:r>
              <a:rPr lang="zh-CN" altLang="en-US" dirty="0"/>
              <a:t>月</a:t>
            </a:r>
            <a:r>
              <a:rPr lang="zh-CN" altLang="en-US" dirty="0" smtClean="0"/>
              <a:t>数据</a:t>
            </a:r>
            <a:r>
              <a:rPr lang="en-US" altLang="zh-CN" dirty="0" smtClean="0"/>
              <a:t>-</a:t>
            </a:r>
            <a:r>
              <a:rPr lang="zh-CN" altLang="en-US" dirty="0"/>
              <a:t>租赁</a:t>
            </a:r>
            <a:r>
              <a:rPr lang="zh-CN" altLang="en-US" dirty="0" smtClean="0"/>
              <a:t>费用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 startAt="4"/>
            </a:pPr>
            <a:r>
              <a:rPr lang="zh-CN" altLang="en-US" sz="1800" dirty="0">
                <a:latin typeface="+mn-lt"/>
              </a:rPr>
              <a:t>租赁</a:t>
            </a:r>
            <a:r>
              <a:rPr lang="zh-CN" altLang="en-US" sz="1800" dirty="0" smtClean="0">
                <a:latin typeface="+mn-lt"/>
              </a:rPr>
              <a:t>费用</a:t>
            </a:r>
            <a:endParaRPr lang="en-US" altLang="zh-CN" sz="1800" dirty="0" smtClean="0">
              <a:latin typeface="+mn-lt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zh-CN" altLang="en-US" sz="1400" dirty="0" smtClean="0"/>
              <a:t>查询：默认打开查询界面，也可以点击工具栏“查询”按钮。可以按“年月”查询各“营业类型”的租赁费用。</a:t>
            </a:r>
            <a:endParaRPr lang="en-US" altLang="zh-CN" sz="1400" dirty="0"/>
          </a:p>
          <a:p>
            <a:pPr marL="0" indent="0">
              <a:buNone/>
            </a:pPr>
            <a:endParaRPr lang="en-US" altLang="zh-CN" sz="1800" dirty="0" smtClean="0">
              <a:latin typeface="+mn-lt"/>
            </a:endParaRPr>
          </a:p>
          <a:p>
            <a:pPr>
              <a:buFont typeface="+mj-lt"/>
              <a:buAutoNum type="arabicPeriod"/>
            </a:pPr>
            <a:endParaRPr lang="en-US" altLang="zh-CN" sz="14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1" y="1844824"/>
            <a:ext cx="5976664" cy="463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6286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四、月</a:t>
            </a:r>
            <a:r>
              <a:rPr lang="zh-CN" altLang="en-US" dirty="0" smtClean="0"/>
              <a:t>数据</a:t>
            </a:r>
            <a:r>
              <a:rPr lang="en-US" altLang="zh-CN" dirty="0" smtClean="0"/>
              <a:t>-</a:t>
            </a:r>
            <a:r>
              <a:rPr lang="zh-CN" altLang="en-US" dirty="0"/>
              <a:t>租赁</a:t>
            </a:r>
            <a:r>
              <a:rPr lang="zh-CN" altLang="en-US" dirty="0" smtClean="0"/>
              <a:t>费用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lphaLcPeriod" startAt="2"/>
            </a:pPr>
            <a:r>
              <a:rPr lang="zh-CN" altLang="en-US" sz="1400" dirty="0" smtClean="0"/>
              <a:t>新增</a:t>
            </a:r>
            <a:r>
              <a:rPr lang="en-US" altLang="zh-CN" sz="1400" dirty="0" smtClean="0"/>
              <a:t>——</a:t>
            </a:r>
            <a:r>
              <a:rPr lang="zh-CN" altLang="en-US" sz="1400" dirty="0"/>
              <a:t>租赁</a:t>
            </a:r>
            <a:r>
              <a:rPr lang="zh-CN" altLang="en-US" sz="1400" dirty="0" smtClean="0"/>
              <a:t>费用</a:t>
            </a:r>
            <a:endParaRPr lang="en-US" altLang="zh-CN" sz="1400" dirty="0" smtClean="0"/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 smtClean="0"/>
              <a:t>点击工具栏“新增”按钮，选择“年月”、“营业分类”，然后填写“租赁费”，点击 “确定”按钮。也可以点击 “复制最近数据”，将自动将最近月份的有效数据复制一份到当前月份。</a:t>
            </a: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700808"/>
            <a:ext cx="6128794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685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四、月</a:t>
            </a:r>
            <a:r>
              <a:rPr lang="zh-CN" altLang="en-US" dirty="0" smtClean="0"/>
              <a:t>数据</a:t>
            </a:r>
            <a:r>
              <a:rPr lang="en-US" altLang="zh-CN" dirty="0" smtClean="0"/>
              <a:t>-</a:t>
            </a:r>
            <a:r>
              <a:rPr lang="zh-CN" altLang="en-US" dirty="0"/>
              <a:t>租赁</a:t>
            </a:r>
            <a:r>
              <a:rPr lang="zh-CN" altLang="en-US" dirty="0" smtClean="0"/>
              <a:t>费用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lphaLcPeriod" startAt="3"/>
            </a:pPr>
            <a:r>
              <a:rPr lang="zh-CN" altLang="en-US" sz="1400" dirty="0"/>
              <a:t>修改</a:t>
            </a:r>
            <a:r>
              <a:rPr lang="en-US" altLang="zh-CN" sz="1400" dirty="0" smtClean="0"/>
              <a:t>——</a:t>
            </a:r>
            <a:r>
              <a:rPr lang="zh-CN" altLang="en-US" sz="1400" dirty="0"/>
              <a:t>租赁</a:t>
            </a:r>
            <a:r>
              <a:rPr lang="zh-CN" altLang="en-US" sz="1400" dirty="0" smtClean="0"/>
              <a:t>费用</a:t>
            </a:r>
            <a:endParaRPr lang="en-US" altLang="zh-CN" sz="1400" dirty="0" smtClean="0"/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 smtClean="0"/>
              <a:t>在查询界面，根据“年月”、先查询出要修改的数据，然后点击工具栏“修改”按钮，在修改界面修改租赁费后，点击 “确认修改”。</a:t>
            </a: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628800"/>
            <a:ext cx="6248978" cy="484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887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二、基础</a:t>
            </a:r>
            <a:r>
              <a:rPr lang="zh-CN" altLang="en-US" dirty="0" smtClean="0"/>
              <a:t>数据</a:t>
            </a:r>
            <a:r>
              <a:rPr lang="en-US" altLang="zh-CN" dirty="0"/>
              <a:t>-</a:t>
            </a:r>
            <a:r>
              <a:rPr lang="zh-CN" altLang="en-US" dirty="0"/>
              <a:t>营业分类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+mj-lt"/>
              <a:buAutoNum type="alphaLcPeriod" startAt="4"/>
            </a:pPr>
            <a:r>
              <a:rPr lang="zh-CN" altLang="en-US" sz="1400" dirty="0"/>
              <a:t>删除</a:t>
            </a:r>
            <a:r>
              <a:rPr lang="en-US" altLang="zh-CN" sz="1400" dirty="0" smtClean="0"/>
              <a:t>——</a:t>
            </a:r>
            <a:r>
              <a:rPr lang="zh-CN" altLang="en-US" sz="1400" dirty="0"/>
              <a:t>营业</a:t>
            </a:r>
            <a:r>
              <a:rPr lang="zh-CN" altLang="en-US" sz="1400" dirty="0" smtClean="0"/>
              <a:t>分类</a:t>
            </a:r>
            <a:endParaRPr lang="en-US" altLang="zh-CN" sz="1400" dirty="0" smtClean="0"/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 smtClean="0"/>
              <a:t>营业分类是核心配置，不允许手工删除，只能管理员操作。</a:t>
            </a:r>
            <a:endParaRPr lang="en-US" altLang="zh-CN" sz="1000" dirty="0" smtClean="0"/>
          </a:p>
          <a:p>
            <a:pPr lvl="1">
              <a:buFont typeface="Wingdings" pitchFamily="2" charset="2"/>
              <a:buChar char="u"/>
            </a:pPr>
            <a:endParaRPr lang="en-US" altLang="zh-CN" sz="1000" dirty="0"/>
          </a:p>
          <a:p>
            <a:pPr marL="342900" lvl="1" indent="-342900">
              <a:buFont typeface="+mj-lt"/>
              <a:buAutoNum type="alphaLcPeriod" startAt="3"/>
            </a:pPr>
            <a:endParaRPr lang="en-US" altLang="zh-CN" sz="14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0003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四、月</a:t>
            </a:r>
            <a:r>
              <a:rPr lang="zh-CN" altLang="en-US" dirty="0" smtClean="0"/>
              <a:t>数据</a:t>
            </a:r>
            <a:r>
              <a:rPr lang="en-US" altLang="zh-CN" dirty="0" smtClean="0"/>
              <a:t>-</a:t>
            </a:r>
            <a:r>
              <a:rPr lang="zh-CN" altLang="en-US" dirty="0"/>
              <a:t>租赁</a:t>
            </a:r>
            <a:r>
              <a:rPr lang="zh-CN" altLang="en-US" dirty="0" smtClean="0"/>
              <a:t>费用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lphaLcPeriod" startAt="4"/>
            </a:pPr>
            <a:r>
              <a:rPr lang="zh-CN" altLang="en-US" sz="1400" dirty="0"/>
              <a:t>删除</a:t>
            </a:r>
            <a:r>
              <a:rPr lang="en-US" altLang="zh-CN" sz="1400" dirty="0" smtClean="0"/>
              <a:t>——</a:t>
            </a:r>
            <a:r>
              <a:rPr lang="zh-CN" altLang="en-US" sz="1400" dirty="0"/>
              <a:t>租赁</a:t>
            </a:r>
            <a:r>
              <a:rPr lang="zh-CN" altLang="en-US" sz="1400" dirty="0" smtClean="0"/>
              <a:t>费用</a:t>
            </a:r>
            <a:endParaRPr lang="en-US" altLang="zh-CN" sz="1400" dirty="0" smtClean="0"/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/>
              <a:t>在查询界面，根据</a:t>
            </a:r>
            <a:r>
              <a:rPr lang="zh-CN" altLang="en-US" sz="1000" dirty="0" smtClean="0"/>
              <a:t>“年月” 进行数据查询，选中要删除的数据行，点击工具栏“删除”按钮。</a:t>
            </a: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1" y="1556792"/>
            <a:ext cx="6221655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8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四、</a:t>
            </a:r>
            <a:r>
              <a:rPr lang="zh-CN" altLang="en-US" dirty="0"/>
              <a:t>月</a:t>
            </a:r>
            <a:r>
              <a:rPr lang="zh-CN" altLang="en-US" dirty="0" smtClean="0"/>
              <a:t>数据</a:t>
            </a:r>
            <a:r>
              <a:rPr lang="en-US" altLang="zh-CN" dirty="0" smtClean="0"/>
              <a:t>-</a:t>
            </a:r>
            <a:r>
              <a:rPr lang="zh-CN" altLang="en-US" dirty="0" smtClean="0"/>
              <a:t>水电费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 startAt="5"/>
            </a:pPr>
            <a:r>
              <a:rPr lang="zh-CN" altLang="en-US" sz="1800" dirty="0">
                <a:latin typeface="+mn-lt"/>
              </a:rPr>
              <a:t>水电费</a:t>
            </a:r>
            <a:endParaRPr lang="en-US" altLang="zh-CN" sz="1800" dirty="0" smtClean="0">
              <a:latin typeface="+mn-lt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zh-CN" altLang="en-US" sz="1400" dirty="0" smtClean="0"/>
              <a:t>查询：默认打开查询界面，也可以点击工具栏“查询”按钮。可以按“年月”查询各“营业类型”的水电费。</a:t>
            </a:r>
            <a:endParaRPr lang="en-US" altLang="zh-CN" sz="1400" dirty="0"/>
          </a:p>
          <a:p>
            <a:pPr marL="0" indent="0">
              <a:buNone/>
            </a:pPr>
            <a:endParaRPr lang="en-US" altLang="zh-CN" sz="1800" dirty="0" smtClean="0">
              <a:latin typeface="+mn-lt"/>
            </a:endParaRPr>
          </a:p>
          <a:p>
            <a:pPr>
              <a:buFont typeface="+mj-lt"/>
              <a:buAutoNum type="arabicPeriod"/>
            </a:pPr>
            <a:endParaRPr lang="en-US" altLang="zh-CN" sz="14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1" y="1844825"/>
            <a:ext cx="5976664" cy="463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176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四、月</a:t>
            </a:r>
            <a:r>
              <a:rPr lang="zh-CN" altLang="en-US" dirty="0" smtClean="0"/>
              <a:t>数据</a:t>
            </a:r>
            <a:r>
              <a:rPr lang="en-US" altLang="zh-CN" dirty="0" smtClean="0"/>
              <a:t>-</a:t>
            </a:r>
            <a:r>
              <a:rPr lang="zh-CN" altLang="en-US" dirty="0"/>
              <a:t>水电费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lphaLcPeriod" startAt="2"/>
            </a:pPr>
            <a:r>
              <a:rPr lang="zh-CN" altLang="en-US" sz="1400" dirty="0" smtClean="0"/>
              <a:t>新增</a:t>
            </a:r>
            <a:r>
              <a:rPr lang="en-US" altLang="zh-CN" sz="1400" dirty="0" smtClean="0"/>
              <a:t>——</a:t>
            </a:r>
            <a:r>
              <a:rPr lang="zh-CN" altLang="en-US" sz="1400" dirty="0"/>
              <a:t>水电费</a:t>
            </a:r>
            <a:endParaRPr lang="en-US" altLang="zh-CN" sz="1400" dirty="0" smtClean="0"/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 smtClean="0"/>
              <a:t>点击工具栏“新增”按钮，选择“年月”、“营业分类”，然后填写“水电费”，点击 “确定”按钮。也可以点击 “复制最近数据”，将自动将最近月份的有效数据复制一份到当前月份。</a:t>
            </a: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628800"/>
            <a:ext cx="6248978" cy="484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14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四、月</a:t>
            </a:r>
            <a:r>
              <a:rPr lang="zh-CN" altLang="en-US" dirty="0" smtClean="0"/>
              <a:t>数据</a:t>
            </a:r>
            <a:r>
              <a:rPr lang="en-US" altLang="zh-CN" dirty="0" smtClean="0"/>
              <a:t>-</a:t>
            </a:r>
            <a:r>
              <a:rPr lang="zh-CN" altLang="en-US" dirty="0"/>
              <a:t>水电费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lphaLcPeriod" startAt="3"/>
            </a:pPr>
            <a:r>
              <a:rPr lang="zh-CN" altLang="en-US" sz="1400" dirty="0"/>
              <a:t>修改</a:t>
            </a:r>
            <a:r>
              <a:rPr lang="en-US" altLang="zh-CN" sz="1400" dirty="0" smtClean="0"/>
              <a:t>——</a:t>
            </a:r>
            <a:r>
              <a:rPr lang="zh-CN" altLang="en-US" sz="1400" dirty="0"/>
              <a:t>水电费</a:t>
            </a:r>
            <a:endParaRPr lang="en-US" altLang="zh-CN" sz="1400" dirty="0" smtClean="0"/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 smtClean="0"/>
              <a:t>在查询界面，根据“年月”、先查询出要修改的数据，然后点击工具栏“修改”按钮，在修改界面修改水电费后，点击 “确认修改”。</a:t>
            </a: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628800"/>
            <a:ext cx="6069111" cy="470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37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四、月</a:t>
            </a:r>
            <a:r>
              <a:rPr lang="zh-CN" altLang="en-US" dirty="0" smtClean="0"/>
              <a:t>数据</a:t>
            </a:r>
            <a:r>
              <a:rPr lang="en-US" altLang="zh-CN" dirty="0" smtClean="0"/>
              <a:t>-</a:t>
            </a:r>
            <a:r>
              <a:rPr lang="zh-CN" altLang="en-US" dirty="0"/>
              <a:t>水电费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lphaLcPeriod" startAt="4"/>
            </a:pPr>
            <a:r>
              <a:rPr lang="zh-CN" altLang="en-US" sz="1400" dirty="0"/>
              <a:t>删除</a:t>
            </a:r>
            <a:r>
              <a:rPr lang="en-US" altLang="zh-CN" sz="1400" dirty="0" smtClean="0"/>
              <a:t>——</a:t>
            </a:r>
            <a:r>
              <a:rPr lang="zh-CN" altLang="en-US" sz="1400" dirty="0"/>
              <a:t>水电费</a:t>
            </a:r>
            <a:endParaRPr lang="en-US" altLang="zh-CN" sz="1400" dirty="0" smtClean="0"/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/>
              <a:t>在查询界面，根据</a:t>
            </a:r>
            <a:r>
              <a:rPr lang="zh-CN" altLang="en-US" sz="1000" dirty="0" smtClean="0"/>
              <a:t>“年月” 进行数据查询，选中要删除的数据行，点击工具栏“删除”按钮。</a:t>
            </a: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484784"/>
            <a:ext cx="6392994" cy="4957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9275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四、</a:t>
            </a:r>
            <a:r>
              <a:rPr lang="zh-CN" altLang="en-US" dirty="0"/>
              <a:t>月</a:t>
            </a:r>
            <a:r>
              <a:rPr lang="zh-CN" altLang="en-US" dirty="0" smtClean="0"/>
              <a:t>数据</a:t>
            </a:r>
            <a:r>
              <a:rPr lang="en-US" altLang="zh-CN" dirty="0" smtClean="0"/>
              <a:t>-</a:t>
            </a:r>
            <a:r>
              <a:rPr lang="zh-CN" altLang="en-US" dirty="0" smtClean="0"/>
              <a:t>标准单点成本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 startAt="6"/>
            </a:pPr>
            <a:r>
              <a:rPr lang="zh-CN" altLang="en-US" sz="1800" dirty="0" smtClean="0">
                <a:latin typeface="+mn-lt"/>
              </a:rPr>
              <a:t>标准单点成本</a:t>
            </a:r>
            <a:endParaRPr lang="en-US" altLang="zh-CN" sz="1800" dirty="0" smtClean="0">
              <a:latin typeface="+mn-lt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zh-CN" altLang="en-US" sz="1400" dirty="0" smtClean="0"/>
              <a:t>查询：默认打开查询界面，也可以点击工具栏“查询”按钮。可以按“年月”查询各“营业类型”的“标准单点成本”。</a:t>
            </a:r>
            <a:endParaRPr lang="en-US" altLang="zh-CN" sz="1400" dirty="0"/>
          </a:p>
          <a:p>
            <a:pPr marL="0" indent="0">
              <a:buNone/>
            </a:pPr>
            <a:endParaRPr lang="en-US" altLang="zh-CN" sz="1800" dirty="0" smtClean="0">
              <a:latin typeface="+mn-lt"/>
            </a:endParaRPr>
          </a:p>
          <a:p>
            <a:pPr>
              <a:buFont typeface="+mj-lt"/>
              <a:buAutoNum type="arabicPeriod"/>
            </a:pPr>
            <a:endParaRPr lang="en-US" altLang="zh-CN" sz="14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844824"/>
            <a:ext cx="5904656" cy="457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026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四、月</a:t>
            </a:r>
            <a:r>
              <a:rPr lang="zh-CN" altLang="en-US" dirty="0" smtClean="0"/>
              <a:t>数据</a:t>
            </a:r>
            <a:r>
              <a:rPr lang="en-US" altLang="zh-CN" dirty="0" smtClean="0"/>
              <a:t>-</a:t>
            </a:r>
            <a:r>
              <a:rPr lang="zh-CN" altLang="en-US" dirty="0" smtClean="0"/>
              <a:t>标准单点成本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lphaLcPeriod" startAt="2"/>
            </a:pPr>
            <a:r>
              <a:rPr lang="zh-CN" altLang="en-US" sz="1400" dirty="0" smtClean="0"/>
              <a:t>新增</a:t>
            </a:r>
            <a:r>
              <a:rPr lang="en-US" altLang="zh-CN" sz="1400" dirty="0" smtClean="0"/>
              <a:t>——</a:t>
            </a:r>
            <a:r>
              <a:rPr lang="zh-CN" altLang="en-US" sz="1400" dirty="0" smtClean="0"/>
              <a:t>标准单点成本</a:t>
            </a:r>
            <a:endParaRPr lang="en-US" altLang="zh-CN" sz="1400" dirty="0" smtClean="0"/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 smtClean="0"/>
              <a:t>点击工具栏“新增”按钮，选择“年月”、“营业分类”，然后填写“标准单点成本”，点击 “确定”按钮。也可以点击 “复制最近数据”，将自动将最近月份的有效数据复制一份到当前月份。</a:t>
            </a: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628800"/>
            <a:ext cx="6120680" cy="474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4739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四、月</a:t>
            </a:r>
            <a:r>
              <a:rPr lang="zh-CN" altLang="en-US" dirty="0" smtClean="0"/>
              <a:t>数据</a:t>
            </a:r>
            <a:r>
              <a:rPr lang="en-US" altLang="zh-CN" dirty="0" smtClean="0"/>
              <a:t>-</a:t>
            </a:r>
            <a:r>
              <a:rPr lang="zh-CN" altLang="en-US" dirty="0" smtClean="0"/>
              <a:t>标准单点成本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lphaLcPeriod" startAt="3"/>
            </a:pPr>
            <a:r>
              <a:rPr lang="zh-CN" altLang="en-US" sz="1400" dirty="0"/>
              <a:t>修改</a:t>
            </a:r>
            <a:r>
              <a:rPr lang="en-US" altLang="zh-CN" sz="1400" dirty="0" smtClean="0"/>
              <a:t>——</a:t>
            </a:r>
            <a:r>
              <a:rPr lang="zh-CN" altLang="en-US" sz="1400" dirty="0" smtClean="0"/>
              <a:t>标准单点成本</a:t>
            </a:r>
            <a:endParaRPr lang="en-US" altLang="zh-CN" sz="1400" dirty="0" smtClean="0"/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 smtClean="0"/>
              <a:t>在查询界面，根据“年月”先查询出要修改的数据，然后点击工具栏“修改”按钮，在修改界面修改标准单点成本后，点击 “确认修改”。</a:t>
            </a: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617596"/>
            <a:ext cx="6192688" cy="4802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43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四、月</a:t>
            </a:r>
            <a:r>
              <a:rPr lang="zh-CN" altLang="en-US" dirty="0" smtClean="0"/>
              <a:t>数据</a:t>
            </a:r>
            <a:r>
              <a:rPr lang="en-US" altLang="zh-CN" dirty="0" smtClean="0"/>
              <a:t>-</a:t>
            </a:r>
            <a:r>
              <a:rPr lang="zh-CN" altLang="en-US" dirty="0" smtClean="0"/>
              <a:t>标准单点成本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lphaLcPeriod" startAt="4"/>
            </a:pPr>
            <a:r>
              <a:rPr lang="zh-CN" altLang="en-US" sz="1400" dirty="0"/>
              <a:t>删除</a:t>
            </a:r>
            <a:r>
              <a:rPr lang="en-US" altLang="zh-CN" sz="1400" dirty="0" smtClean="0"/>
              <a:t>——</a:t>
            </a:r>
            <a:r>
              <a:rPr lang="zh-CN" altLang="en-US" sz="1400" dirty="0" smtClean="0"/>
              <a:t>标准单点成本</a:t>
            </a:r>
            <a:endParaRPr lang="en-US" altLang="zh-CN" sz="1400" dirty="0" smtClean="0"/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/>
              <a:t>在查询界面，根据</a:t>
            </a:r>
            <a:r>
              <a:rPr lang="zh-CN" altLang="en-US" sz="1000" dirty="0" smtClean="0"/>
              <a:t>“年月” 进行数据查询，选中要删除的数据行，点击工具栏“删除”按钮。</a:t>
            </a: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484784"/>
            <a:ext cx="6264696" cy="4857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760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四、</a:t>
            </a:r>
            <a:r>
              <a:rPr lang="zh-CN" altLang="en-US" dirty="0"/>
              <a:t>月</a:t>
            </a:r>
            <a:r>
              <a:rPr lang="zh-CN" altLang="en-US" dirty="0" smtClean="0"/>
              <a:t>数据</a:t>
            </a:r>
            <a:r>
              <a:rPr lang="en-US" altLang="zh-CN" dirty="0" smtClean="0"/>
              <a:t>-</a:t>
            </a:r>
            <a:r>
              <a:rPr lang="zh-CN" altLang="en-US" dirty="0" smtClean="0"/>
              <a:t>部门标准单点成本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 startAt="7"/>
            </a:pPr>
            <a:r>
              <a:rPr lang="zh-CN" altLang="en-US" sz="1800" dirty="0" smtClean="0">
                <a:latin typeface="+mn-lt"/>
              </a:rPr>
              <a:t>部门标准单点成本</a:t>
            </a:r>
            <a:endParaRPr lang="en-US" altLang="zh-CN" sz="1800" dirty="0" smtClean="0">
              <a:latin typeface="+mn-lt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zh-CN" altLang="en-US" sz="1400" dirty="0" smtClean="0"/>
              <a:t>查询：默认打开查询界面，也可以点击工具栏“查询”按钮。可以按“年月”查询各“营业类型”各“部门”的“部门标准单点成本”。</a:t>
            </a:r>
            <a:endParaRPr lang="en-US" altLang="zh-CN" sz="1400" dirty="0"/>
          </a:p>
          <a:p>
            <a:pPr marL="0" indent="0">
              <a:buNone/>
            </a:pPr>
            <a:endParaRPr lang="en-US" altLang="zh-CN" sz="1800" dirty="0" smtClean="0">
              <a:latin typeface="+mn-lt"/>
            </a:endParaRPr>
          </a:p>
          <a:p>
            <a:pPr>
              <a:buFont typeface="+mj-lt"/>
              <a:buAutoNum type="arabicPeriod"/>
            </a:pPr>
            <a:endParaRPr lang="en-US" altLang="zh-CN" sz="14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844824"/>
            <a:ext cx="5976251" cy="46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426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二、基础</a:t>
            </a:r>
            <a:r>
              <a:rPr lang="zh-CN" altLang="en-US" dirty="0" smtClean="0"/>
              <a:t>数据</a:t>
            </a:r>
            <a:r>
              <a:rPr lang="en-US" altLang="zh-CN" dirty="0"/>
              <a:t>-</a:t>
            </a:r>
            <a:r>
              <a:rPr lang="zh-CN" altLang="en-US" dirty="0"/>
              <a:t>营业分类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+mj-lt"/>
              <a:buAutoNum type="alphaLcPeriod" startAt="5"/>
            </a:pPr>
            <a:r>
              <a:rPr lang="zh-CN" altLang="en-US" sz="1400" dirty="0" smtClean="0"/>
              <a:t>禁用和反禁用</a:t>
            </a:r>
            <a:r>
              <a:rPr lang="en-US" altLang="zh-CN" sz="1400" dirty="0" smtClean="0"/>
              <a:t>——</a:t>
            </a:r>
            <a:r>
              <a:rPr lang="zh-CN" altLang="en-US" sz="1400" dirty="0"/>
              <a:t>营业</a:t>
            </a:r>
            <a:r>
              <a:rPr lang="zh-CN" altLang="en-US" sz="1400" dirty="0" smtClean="0"/>
              <a:t>分类</a:t>
            </a:r>
            <a:endParaRPr lang="en-US" altLang="zh-CN" sz="1400" dirty="0" smtClean="0"/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/>
              <a:t>先点击工具栏“查询”按钮，在列表中选</a:t>
            </a:r>
            <a:r>
              <a:rPr lang="zh-CN" altLang="en-US" sz="1000" dirty="0" smtClean="0"/>
              <a:t>择要禁用的</a:t>
            </a:r>
            <a:r>
              <a:rPr lang="zh-CN" altLang="en-US" sz="1000" dirty="0"/>
              <a:t>行，再点击工具栏</a:t>
            </a:r>
            <a:r>
              <a:rPr lang="zh-CN" altLang="en-US" sz="1000" dirty="0" smtClean="0"/>
              <a:t>“禁用”按钮，该记录将变成禁用状态，在其它模块中，将不能再新增和该记录有关的数据。</a:t>
            </a:r>
            <a:endParaRPr lang="en-US" altLang="zh-CN" sz="1000" dirty="0" smtClean="0"/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 smtClean="0"/>
              <a:t>反禁用：选中已经被禁用的记录，点击工具栏“反禁用”按钮。</a:t>
            </a:r>
            <a:endParaRPr lang="en-US" altLang="zh-CN" sz="1000" dirty="0"/>
          </a:p>
          <a:p>
            <a:pPr marL="342900" lvl="1" indent="-342900">
              <a:buFont typeface="+mj-lt"/>
              <a:buAutoNum type="alphaLcPeriod" startAt="3"/>
            </a:pPr>
            <a:endParaRPr lang="en-US" altLang="zh-CN" sz="1400" dirty="0"/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849683"/>
            <a:ext cx="5591143" cy="4472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312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四、月</a:t>
            </a:r>
            <a:r>
              <a:rPr lang="zh-CN" altLang="en-US" dirty="0" smtClean="0"/>
              <a:t>数据</a:t>
            </a:r>
            <a:r>
              <a:rPr lang="en-US" altLang="zh-CN" dirty="0" smtClean="0"/>
              <a:t>-</a:t>
            </a:r>
            <a:r>
              <a:rPr lang="zh-CN" altLang="en-US" dirty="0" smtClean="0"/>
              <a:t>部门标准单点成本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lphaLcPeriod" startAt="2"/>
            </a:pPr>
            <a:r>
              <a:rPr lang="zh-CN" altLang="en-US" sz="1400" dirty="0" smtClean="0"/>
              <a:t>新增</a:t>
            </a:r>
            <a:r>
              <a:rPr lang="en-US" altLang="zh-CN" sz="1400" dirty="0" smtClean="0"/>
              <a:t>——</a:t>
            </a:r>
            <a:r>
              <a:rPr lang="zh-CN" altLang="en-US" sz="1400" dirty="0" smtClean="0"/>
              <a:t>部门标准单点成本</a:t>
            </a:r>
            <a:endParaRPr lang="en-US" altLang="zh-CN" sz="1400" dirty="0" smtClean="0"/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 smtClean="0"/>
              <a:t>点击工具栏“新增”按钮，选择“年月”、“营业分类”、“部门”，然后填写“部门标准单点成本”，点击 “确定”按钮。也可以点击 “复制最近数据”，将自动将最近月份的有效数据复制一份到当前月份。</a:t>
            </a: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691665"/>
            <a:ext cx="6120680" cy="4746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578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四、月</a:t>
            </a:r>
            <a:r>
              <a:rPr lang="zh-CN" altLang="en-US" dirty="0" smtClean="0"/>
              <a:t>数据</a:t>
            </a:r>
            <a:r>
              <a:rPr lang="en-US" altLang="zh-CN" dirty="0" smtClean="0"/>
              <a:t>-</a:t>
            </a:r>
            <a:r>
              <a:rPr lang="zh-CN" altLang="en-US" dirty="0" smtClean="0"/>
              <a:t>部门标准单点成本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lphaLcPeriod" startAt="3"/>
            </a:pPr>
            <a:r>
              <a:rPr lang="zh-CN" altLang="en-US" sz="1400" dirty="0"/>
              <a:t>修改</a:t>
            </a:r>
            <a:r>
              <a:rPr lang="en-US" altLang="zh-CN" sz="1400" dirty="0" smtClean="0"/>
              <a:t>——</a:t>
            </a:r>
            <a:r>
              <a:rPr lang="zh-CN" altLang="en-US" sz="1400" dirty="0" smtClean="0"/>
              <a:t>部门标准单点成本</a:t>
            </a:r>
            <a:endParaRPr lang="en-US" altLang="zh-CN" sz="1400" dirty="0" smtClean="0"/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 smtClean="0"/>
              <a:t>在查询界面，根据“年月”先查询出要修改的数据，然后点击工具栏“修改”按钮，在修改界面</a:t>
            </a:r>
            <a:r>
              <a:rPr lang="zh-CN" altLang="en-US" sz="1000" dirty="0"/>
              <a:t>修改“部门标准单点成本</a:t>
            </a:r>
            <a:r>
              <a:rPr lang="zh-CN" altLang="en-US" sz="1000" dirty="0" smtClean="0"/>
              <a:t>”后，点击 “确认修改”。</a:t>
            </a: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628800"/>
            <a:ext cx="6176970" cy="4789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03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四、月</a:t>
            </a:r>
            <a:r>
              <a:rPr lang="zh-CN" altLang="en-US" dirty="0" smtClean="0"/>
              <a:t>数据</a:t>
            </a:r>
            <a:r>
              <a:rPr lang="en-US" altLang="zh-CN" dirty="0" smtClean="0"/>
              <a:t>-</a:t>
            </a:r>
            <a:r>
              <a:rPr lang="zh-CN" altLang="en-US" dirty="0" smtClean="0"/>
              <a:t>部门标准单点成本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lphaLcPeriod" startAt="4"/>
            </a:pPr>
            <a:r>
              <a:rPr lang="zh-CN" altLang="en-US" sz="1400" dirty="0"/>
              <a:t>删除</a:t>
            </a:r>
            <a:r>
              <a:rPr lang="en-US" altLang="zh-CN" sz="1400" dirty="0" smtClean="0"/>
              <a:t>——</a:t>
            </a:r>
            <a:r>
              <a:rPr lang="zh-CN" altLang="en-US" sz="1400" dirty="0" smtClean="0"/>
              <a:t>部门标准单点成本</a:t>
            </a:r>
            <a:endParaRPr lang="en-US" altLang="zh-CN" sz="1400" dirty="0" smtClean="0"/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/>
              <a:t>在查询界面，根据</a:t>
            </a:r>
            <a:r>
              <a:rPr lang="zh-CN" altLang="en-US" sz="1000" dirty="0" smtClean="0"/>
              <a:t>“年月” 进行数据查询，选中要删除的数据行，点击工具栏“删除”按钮。</a:t>
            </a: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484785"/>
            <a:ext cx="6408712" cy="4969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191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四、</a:t>
            </a:r>
            <a:r>
              <a:rPr lang="zh-CN" altLang="en-US" dirty="0"/>
              <a:t>月</a:t>
            </a:r>
            <a:r>
              <a:rPr lang="zh-CN" altLang="en-US" dirty="0" smtClean="0"/>
              <a:t>数据</a:t>
            </a:r>
            <a:r>
              <a:rPr lang="en-US" altLang="zh-CN" dirty="0" smtClean="0"/>
              <a:t>-</a:t>
            </a:r>
            <a:r>
              <a:rPr lang="zh-CN" altLang="en-US" dirty="0" smtClean="0"/>
              <a:t>钢网成本占比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 startAt="8"/>
            </a:pPr>
            <a:r>
              <a:rPr lang="en-US" altLang="zh-CN" sz="1800" dirty="0" smtClean="0"/>
              <a:t>EMS SMT</a:t>
            </a:r>
            <a:r>
              <a:rPr lang="zh-CN" altLang="en-US" sz="1800" dirty="0" smtClean="0"/>
              <a:t>钢</a:t>
            </a:r>
            <a:r>
              <a:rPr lang="zh-CN" altLang="en-US" sz="1800" dirty="0"/>
              <a:t>网成本占比</a:t>
            </a:r>
            <a:endParaRPr lang="en-US" altLang="zh-CN" sz="1800" dirty="0" smtClean="0">
              <a:latin typeface="+mn-lt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zh-CN" altLang="en-US" sz="1400" dirty="0" smtClean="0"/>
              <a:t>查询：默认打开查询界面，也可以点击工具栏“查询”按钮。可以按“年”查询每个月的“钢网占比”。</a:t>
            </a:r>
            <a:endParaRPr lang="en-US" altLang="zh-CN" sz="1400" dirty="0" smtClean="0"/>
          </a:p>
          <a:p>
            <a:pPr marL="0" indent="0">
              <a:buNone/>
            </a:pPr>
            <a:endParaRPr lang="en-US" altLang="zh-CN" sz="1800" dirty="0" smtClean="0">
              <a:latin typeface="+mn-lt"/>
            </a:endParaRPr>
          </a:p>
          <a:p>
            <a:pPr>
              <a:buFont typeface="+mj-lt"/>
              <a:buAutoNum type="arabicPeriod"/>
            </a:pPr>
            <a:endParaRPr lang="en-US" altLang="zh-CN" sz="14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844824"/>
            <a:ext cx="5883390" cy="4562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82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四、月</a:t>
            </a:r>
            <a:r>
              <a:rPr lang="zh-CN" altLang="en-US" dirty="0" smtClean="0"/>
              <a:t>数据</a:t>
            </a:r>
            <a:r>
              <a:rPr lang="en-US" altLang="zh-CN" dirty="0" smtClean="0"/>
              <a:t>-</a:t>
            </a:r>
            <a:r>
              <a:rPr lang="zh-CN" altLang="en-US" dirty="0"/>
              <a:t>钢</a:t>
            </a:r>
            <a:r>
              <a:rPr lang="zh-CN" altLang="en-US" dirty="0" smtClean="0"/>
              <a:t>网成本占比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lphaLcPeriod" startAt="2"/>
            </a:pPr>
            <a:r>
              <a:rPr lang="zh-CN" altLang="en-US" sz="1400" dirty="0" smtClean="0"/>
              <a:t>新增</a:t>
            </a:r>
            <a:r>
              <a:rPr lang="en-US" altLang="zh-CN" sz="1400" dirty="0" smtClean="0"/>
              <a:t>——</a:t>
            </a:r>
            <a:r>
              <a:rPr lang="zh-CN" altLang="en-US" sz="1400" dirty="0" smtClean="0"/>
              <a:t>钢网成本占比</a:t>
            </a:r>
            <a:endParaRPr lang="en-US" altLang="zh-CN" sz="1400" dirty="0" smtClean="0"/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 smtClean="0"/>
              <a:t>点击工具栏“新增”按钮，选择“年月” ，然后填写“钢网占比”，点击 “确定”按钮。也可以点击 “复制最近数据”，将自动将最近月份的有效数据复制一份到当前月份。</a:t>
            </a: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628800"/>
            <a:ext cx="6128795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957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四、月</a:t>
            </a:r>
            <a:r>
              <a:rPr lang="zh-CN" altLang="en-US" dirty="0" smtClean="0"/>
              <a:t>数据</a:t>
            </a:r>
            <a:r>
              <a:rPr lang="en-US" altLang="zh-CN" dirty="0" smtClean="0"/>
              <a:t>-</a:t>
            </a:r>
            <a:r>
              <a:rPr lang="zh-CN" altLang="en-US" dirty="0"/>
              <a:t>钢</a:t>
            </a:r>
            <a:r>
              <a:rPr lang="zh-CN" altLang="en-US" dirty="0" smtClean="0"/>
              <a:t>网成本占比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lphaLcPeriod" startAt="3"/>
            </a:pPr>
            <a:r>
              <a:rPr lang="zh-CN" altLang="en-US" sz="1400" dirty="0"/>
              <a:t>修改</a:t>
            </a:r>
            <a:r>
              <a:rPr lang="en-US" altLang="zh-CN" sz="1400" dirty="0" smtClean="0"/>
              <a:t>——</a:t>
            </a:r>
            <a:r>
              <a:rPr lang="zh-CN" altLang="en-US" sz="1400" dirty="0"/>
              <a:t>钢</a:t>
            </a:r>
            <a:r>
              <a:rPr lang="zh-CN" altLang="en-US" sz="1400" dirty="0" smtClean="0"/>
              <a:t>网成本占比</a:t>
            </a:r>
            <a:endParaRPr lang="en-US" altLang="zh-CN" sz="1400" dirty="0" smtClean="0"/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 smtClean="0"/>
              <a:t>在查询界面，根据“年份”先查询出要修改的数据，选中要修改的行，然后点击工具栏“修改”按钮，在修改界面</a:t>
            </a:r>
            <a:r>
              <a:rPr lang="zh-CN" altLang="en-US" sz="1000" dirty="0"/>
              <a:t>修改</a:t>
            </a:r>
            <a:r>
              <a:rPr lang="zh-CN" altLang="en-US" sz="1000" dirty="0" smtClean="0"/>
              <a:t>“钢网占比”后，点击 “确认修改”。</a:t>
            </a: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628800"/>
            <a:ext cx="6192688" cy="480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90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四、月</a:t>
            </a:r>
            <a:r>
              <a:rPr lang="zh-CN" altLang="en-US" dirty="0" smtClean="0"/>
              <a:t>数据</a:t>
            </a:r>
            <a:r>
              <a:rPr lang="en-US" altLang="zh-CN" dirty="0" smtClean="0"/>
              <a:t>-</a:t>
            </a:r>
            <a:r>
              <a:rPr lang="zh-CN" altLang="en-US" dirty="0"/>
              <a:t>钢</a:t>
            </a:r>
            <a:r>
              <a:rPr lang="zh-CN" altLang="en-US" dirty="0" smtClean="0"/>
              <a:t>网成本占比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lphaLcPeriod" startAt="4"/>
            </a:pPr>
            <a:r>
              <a:rPr lang="zh-CN" altLang="en-US" sz="1400" dirty="0"/>
              <a:t>删除</a:t>
            </a:r>
            <a:r>
              <a:rPr lang="en-US" altLang="zh-CN" sz="1400" dirty="0" smtClean="0"/>
              <a:t>——</a:t>
            </a:r>
            <a:r>
              <a:rPr lang="zh-CN" altLang="en-US" sz="1400" dirty="0"/>
              <a:t>钢</a:t>
            </a:r>
            <a:r>
              <a:rPr lang="zh-CN" altLang="en-US" sz="1400" dirty="0" smtClean="0"/>
              <a:t>网成本占比</a:t>
            </a:r>
            <a:endParaRPr lang="en-US" altLang="zh-CN" sz="1400" dirty="0" smtClean="0"/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/>
              <a:t>在查询界面，根据</a:t>
            </a:r>
            <a:r>
              <a:rPr lang="zh-CN" altLang="en-US" sz="1000" dirty="0" smtClean="0"/>
              <a:t>“年份” 进行数据查询，选中要删除的数据行，点击工具栏“删除”按钮。</a:t>
            </a: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556792"/>
            <a:ext cx="6192688" cy="4802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00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四、</a:t>
            </a:r>
            <a:r>
              <a:rPr lang="zh-CN" altLang="en-US" dirty="0"/>
              <a:t>月</a:t>
            </a:r>
            <a:r>
              <a:rPr lang="zh-CN" altLang="en-US" dirty="0" smtClean="0"/>
              <a:t>数据</a:t>
            </a:r>
            <a:r>
              <a:rPr lang="en-US" altLang="zh-CN" dirty="0" smtClean="0"/>
              <a:t>-</a:t>
            </a:r>
            <a:r>
              <a:rPr lang="zh-CN" altLang="en-US" dirty="0" smtClean="0"/>
              <a:t>特殊工单归集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 startAt="9"/>
            </a:pPr>
            <a:r>
              <a:rPr lang="zh-CN" altLang="en-US" sz="1800" dirty="0"/>
              <a:t>特殊工单归集</a:t>
            </a:r>
            <a:endParaRPr lang="en-US" altLang="zh-CN" sz="1800" dirty="0" smtClean="0">
              <a:latin typeface="+mn-lt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zh-CN" altLang="en-US" sz="1400" dirty="0" smtClean="0"/>
              <a:t>查询：默认打开查询界面，也可以点击工具栏“查询”按钮。可以按“年月”查询每个月的“特殊工单归集”。</a:t>
            </a:r>
            <a:endParaRPr lang="en-US" altLang="zh-CN" sz="1400" dirty="0" smtClean="0"/>
          </a:p>
          <a:p>
            <a:pPr marL="0" indent="0">
              <a:buNone/>
            </a:pPr>
            <a:endParaRPr lang="en-US" altLang="zh-CN" sz="1800" dirty="0" smtClean="0">
              <a:latin typeface="+mn-lt"/>
            </a:endParaRPr>
          </a:p>
          <a:p>
            <a:pPr>
              <a:buFont typeface="+mj-lt"/>
              <a:buAutoNum type="arabicPeriod"/>
            </a:pPr>
            <a:endParaRPr lang="en-US" altLang="zh-CN" sz="14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844824"/>
            <a:ext cx="5915003" cy="460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22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四、月</a:t>
            </a:r>
            <a:r>
              <a:rPr lang="zh-CN" altLang="en-US" dirty="0" smtClean="0"/>
              <a:t>数据</a:t>
            </a:r>
            <a:r>
              <a:rPr lang="en-US" altLang="zh-CN" dirty="0" smtClean="0"/>
              <a:t>-</a:t>
            </a:r>
            <a:r>
              <a:rPr lang="zh-CN" altLang="en-US" dirty="0"/>
              <a:t>特殊工单归集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lphaLcPeriod" startAt="2"/>
            </a:pPr>
            <a:r>
              <a:rPr lang="zh-CN" altLang="en-US" sz="1400" dirty="0" smtClean="0"/>
              <a:t>新增</a:t>
            </a:r>
            <a:r>
              <a:rPr lang="en-US" altLang="zh-CN" sz="1400" dirty="0" smtClean="0"/>
              <a:t>——</a:t>
            </a:r>
            <a:r>
              <a:rPr lang="zh-CN" altLang="en-US" sz="1400" dirty="0"/>
              <a:t>特殊工单归集</a:t>
            </a:r>
            <a:endParaRPr lang="en-US" altLang="zh-CN" sz="1400" dirty="0" smtClean="0"/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 smtClean="0"/>
              <a:t>点击工具栏“新增”按钮，选择“年月” ，然后在“工单包含”里填写特殊工单的名称，选择“目前属于的组织”和应“归集到组织”，点击 “确定”按钮。也可以点击 “复制最近数据”，将自动将最近月份的有效数据复制一份到当前月份。</a:t>
            </a: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1628800"/>
            <a:ext cx="6203035" cy="4831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6075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四、月数据</a:t>
            </a:r>
            <a:r>
              <a:rPr lang="en-US" altLang="zh-CN" dirty="0" smtClean="0"/>
              <a:t>-</a:t>
            </a:r>
            <a:r>
              <a:rPr lang="zh-CN" altLang="en-US" dirty="0"/>
              <a:t>特殊工单</a:t>
            </a:r>
            <a:r>
              <a:rPr lang="zh-CN" altLang="en-US" dirty="0" smtClean="0"/>
              <a:t>归集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lphaLcPeriod" startAt="3"/>
            </a:pPr>
            <a:r>
              <a:rPr lang="zh-CN" altLang="en-US" sz="1400" dirty="0"/>
              <a:t>修改</a:t>
            </a:r>
            <a:r>
              <a:rPr lang="en-US" altLang="zh-CN" sz="1400" dirty="0" smtClean="0"/>
              <a:t>——</a:t>
            </a:r>
            <a:r>
              <a:rPr lang="zh-CN" altLang="en-US" sz="1400" dirty="0"/>
              <a:t>特殊工单归集</a:t>
            </a:r>
            <a:endParaRPr lang="en-US" altLang="zh-CN" sz="1400" dirty="0" smtClean="0"/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 smtClean="0"/>
              <a:t>在查询界面，根据“年份”先查询出要修改的数据，选中要修改的行，然后点击工具栏“修改”按钮，在修改界面修改相关数据，点击 “确认修改”。</a:t>
            </a: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73700"/>
            <a:ext cx="6120680" cy="476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0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二、基础数据</a:t>
            </a:r>
            <a:r>
              <a:rPr lang="en-US" altLang="zh-CN" dirty="0" smtClean="0"/>
              <a:t>-</a:t>
            </a:r>
            <a:r>
              <a:rPr lang="zh-CN" altLang="en-US" dirty="0"/>
              <a:t>拉别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 startAt="2"/>
            </a:pPr>
            <a:r>
              <a:rPr lang="zh-CN" altLang="en-US" sz="1800" dirty="0">
                <a:latin typeface="+mn-lt"/>
              </a:rPr>
              <a:t>拉别</a:t>
            </a:r>
            <a:endParaRPr lang="en-US" altLang="zh-CN" sz="1800" dirty="0" smtClean="0">
              <a:latin typeface="+mn-lt"/>
            </a:endParaRPr>
          </a:p>
          <a:p>
            <a:pPr>
              <a:buFont typeface="+mj-lt"/>
              <a:buAutoNum type="arabicPeriod" startAt="2"/>
            </a:pPr>
            <a:endParaRPr lang="zh-CN" altLang="en-US" sz="1800" dirty="0">
              <a:latin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412776"/>
            <a:ext cx="6037094" cy="4828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7306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四、月</a:t>
            </a:r>
            <a:r>
              <a:rPr lang="zh-CN" altLang="en-US" dirty="0" smtClean="0"/>
              <a:t>数据</a:t>
            </a:r>
            <a:r>
              <a:rPr lang="en-US" altLang="zh-CN" dirty="0" smtClean="0"/>
              <a:t>-</a:t>
            </a:r>
            <a:r>
              <a:rPr lang="zh-CN" altLang="en-US" dirty="0"/>
              <a:t>特殊工单归集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lphaLcPeriod" startAt="4"/>
            </a:pPr>
            <a:r>
              <a:rPr lang="zh-CN" altLang="en-US" sz="1400" dirty="0"/>
              <a:t>删除</a:t>
            </a:r>
            <a:r>
              <a:rPr lang="en-US" altLang="zh-CN" sz="1400" dirty="0" smtClean="0"/>
              <a:t>——</a:t>
            </a:r>
            <a:r>
              <a:rPr lang="zh-CN" altLang="en-US" sz="1400" dirty="0"/>
              <a:t>特殊工单归集</a:t>
            </a:r>
            <a:endParaRPr lang="en-US" altLang="zh-CN" sz="1400" dirty="0" smtClean="0"/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/>
              <a:t>在查询界面，根据</a:t>
            </a:r>
            <a:r>
              <a:rPr lang="zh-CN" altLang="en-US" sz="1000" dirty="0" smtClean="0"/>
              <a:t>“年份” 进行数据查询，选中要删除的数据行，点击工具栏“删除”按钮。</a:t>
            </a: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556792"/>
            <a:ext cx="6287162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9169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四、</a:t>
            </a:r>
            <a:r>
              <a:rPr lang="zh-CN" altLang="en-US" dirty="0"/>
              <a:t>月</a:t>
            </a:r>
            <a:r>
              <a:rPr lang="zh-CN" altLang="en-US" dirty="0" smtClean="0"/>
              <a:t>数据</a:t>
            </a:r>
            <a:r>
              <a:rPr lang="en-US" altLang="zh-CN" dirty="0" smtClean="0"/>
              <a:t>-</a:t>
            </a:r>
            <a:r>
              <a:rPr lang="zh-CN" altLang="en-US" dirty="0"/>
              <a:t>临时工费率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 startAt="10"/>
            </a:pPr>
            <a:r>
              <a:rPr lang="zh-CN" altLang="en-US" sz="1800" dirty="0" smtClean="0"/>
              <a:t>临时工费率</a:t>
            </a:r>
            <a:endParaRPr lang="en-US" altLang="zh-CN" sz="1800" dirty="0" smtClean="0">
              <a:latin typeface="+mn-lt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zh-CN" altLang="en-US" sz="1400" dirty="0" smtClean="0"/>
              <a:t>查询：默认打开查询界面，也可以点击工具栏“查询”按钮。可以按“年月”查询每个月</a:t>
            </a:r>
            <a:r>
              <a:rPr lang="zh-CN" altLang="en-US" sz="1400" smtClean="0"/>
              <a:t>的</a:t>
            </a:r>
            <a:r>
              <a:rPr lang="zh-CN" altLang="en-US" sz="1400" smtClean="0"/>
              <a:t>“</a:t>
            </a:r>
            <a:r>
              <a:rPr lang="zh-CN" altLang="en-US" sz="1400" smtClean="0"/>
              <a:t>临时工费率</a:t>
            </a:r>
            <a:r>
              <a:rPr lang="zh-CN" altLang="en-US" sz="1400" smtClean="0"/>
              <a:t>”</a:t>
            </a:r>
            <a:r>
              <a:rPr lang="zh-CN" altLang="en-US" sz="1400" dirty="0" smtClean="0"/>
              <a:t>。</a:t>
            </a:r>
            <a:endParaRPr lang="en-US" altLang="zh-CN" sz="1400" dirty="0" smtClean="0"/>
          </a:p>
          <a:p>
            <a:pPr marL="0" indent="0">
              <a:buNone/>
            </a:pPr>
            <a:endParaRPr lang="en-US" altLang="zh-CN" sz="1800" dirty="0" smtClean="0">
              <a:latin typeface="+mn-lt"/>
            </a:endParaRPr>
          </a:p>
          <a:p>
            <a:pPr>
              <a:buFont typeface="+mj-lt"/>
              <a:buAutoNum type="arabicPeriod"/>
            </a:pPr>
            <a:endParaRPr lang="en-US" altLang="zh-CN" sz="1400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844824"/>
            <a:ext cx="5904656" cy="4598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四、月</a:t>
            </a:r>
            <a:r>
              <a:rPr lang="zh-CN" altLang="en-US" dirty="0" smtClean="0"/>
              <a:t>数据</a:t>
            </a:r>
            <a:r>
              <a:rPr lang="en-US" altLang="zh-CN" dirty="0" smtClean="0"/>
              <a:t>-</a:t>
            </a:r>
            <a:r>
              <a:rPr lang="zh-CN" altLang="en-US" dirty="0"/>
              <a:t>临时工费率</a:t>
            </a:r>
            <a:endParaRPr lang="en-US" altLang="zh-CN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lphaLcPeriod" startAt="2"/>
            </a:pPr>
            <a:r>
              <a:rPr lang="zh-CN" altLang="en-US" sz="1400" dirty="0" smtClean="0"/>
              <a:t>新增</a:t>
            </a:r>
            <a:r>
              <a:rPr lang="en-US" altLang="zh-CN" sz="1400" dirty="0" smtClean="0"/>
              <a:t>——</a:t>
            </a:r>
            <a:r>
              <a:rPr lang="zh-CN" altLang="en-US" sz="1400" dirty="0"/>
              <a:t>临时工费率</a:t>
            </a:r>
            <a:endParaRPr lang="en-US" altLang="zh-CN" sz="1400" dirty="0" smtClean="0"/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 smtClean="0"/>
              <a:t>点击工具栏“新增”按钮，选择“年月” ，然后在“工单包含”里填写特殊工单的名称，选择“目前属于的组织”和应“归集到组织”，点击 “确定”按钮。也可以点击 “复制最近数据”，将自动将最近月份的有效数据复制一份到当前月份。</a:t>
            </a: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628800"/>
            <a:ext cx="6194704" cy="4824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531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四、月数据</a:t>
            </a:r>
            <a:r>
              <a:rPr lang="en-US" altLang="zh-CN" dirty="0" smtClean="0"/>
              <a:t>-</a:t>
            </a:r>
            <a:r>
              <a:rPr lang="zh-CN" altLang="en-US" dirty="0"/>
              <a:t>临时工费率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lphaLcPeriod" startAt="3"/>
            </a:pPr>
            <a:r>
              <a:rPr lang="zh-CN" altLang="en-US" sz="1400" dirty="0"/>
              <a:t>修改</a:t>
            </a:r>
            <a:r>
              <a:rPr lang="en-US" altLang="zh-CN" sz="1400" dirty="0" smtClean="0"/>
              <a:t>——</a:t>
            </a:r>
            <a:r>
              <a:rPr lang="zh-CN" altLang="en-US" sz="1400" dirty="0"/>
              <a:t>临时工费率</a:t>
            </a:r>
            <a:endParaRPr lang="en-US" altLang="zh-CN" sz="1400" dirty="0" smtClean="0"/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 smtClean="0"/>
              <a:t>在查询界面，根据“年份”先查询出要修改的数据，选中要修改的行，然后点击工具栏“修改”按钮，在修改界面修改相关数据，点击 “确认修改”。</a:t>
            </a: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73700"/>
            <a:ext cx="6120680" cy="4766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814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四、月</a:t>
            </a:r>
            <a:r>
              <a:rPr lang="zh-CN" altLang="en-US" dirty="0" smtClean="0"/>
              <a:t>数据</a:t>
            </a:r>
            <a:r>
              <a:rPr lang="en-US" altLang="zh-CN" dirty="0" smtClean="0"/>
              <a:t>-</a:t>
            </a:r>
            <a:r>
              <a:rPr lang="zh-CN" altLang="en-US" dirty="0"/>
              <a:t>临时工费率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lphaLcPeriod" startAt="4"/>
            </a:pPr>
            <a:r>
              <a:rPr lang="zh-CN" altLang="en-US" sz="1400" dirty="0"/>
              <a:t>删除</a:t>
            </a:r>
            <a:r>
              <a:rPr lang="en-US" altLang="zh-CN" sz="1400" dirty="0" smtClean="0"/>
              <a:t>——</a:t>
            </a:r>
            <a:r>
              <a:rPr lang="zh-CN" altLang="en-US" sz="1400" dirty="0"/>
              <a:t>临时工费率</a:t>
            </a:r>
            <a:endParaRPr lang="en-US" altLang="zh-CN" sz="1400" dirty="0" smtClean="0"/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/>
              <a:t>在查询界面，根据</a:t>
            </a:r>
            <a:r>
              <a:rPr lang="zh-CN" altLang="en-US" sz="1000" dirty="0" smtClean="0"/>
              <a:t>“年份” 进行数据查询，选中要删除的数据行，点击工具栏“删除”按钮。</a:t>
            </a: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556792"/>
            <a:ext cx="6287162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25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五</a:t>
            </a:r>
            <a:r>
              <a:rPr lang="zh-CN" altLang="en-US" dirty="0" smtClean="0"/>
              <a:t>、季度数据</a:t>
            </a:r>
            <a:r>
              <a:rPr lang="en-US" altLang="zh-CN" dirty="0" smtClean="0"/>
              <a:t>-</a:t>
            </a:r>
            <a:r>
              <a:rPr lang="zh-CN" altLang="en-US" dirty="0" smtClean="0"/>
              <a:t>成本比率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zh-CN" altLang="en-US" sz="1800" dirty="0" smtClean="0">
                <a:latin typeface="+mn-lt"/>
              </a:rPr>
              <a:t>成本比率</a:t>
            </a:r>
            <a:endParaRPr lang="en-US" altLang="zh-CN" sz="1800" dirty="0" smtClean="0">
              <a:latin typeface="+mn-lt"/>
            </a:endParaRPr>
          </a:p>
          <a:p>
            <a:pPr marL="800100" lvl="1" indent="-342900">
              <a:buFont typeface="+mj-lt"/>
              <a:buAutoNum type="alphaLcPeriod"/>
            </a:pPr>
            <a:r>
              <a:rPr lang="zh-CN" altLang="en-US" sz="1400" dirty="0" smtClean="0"/>
              <a:t>查询：默认打开查询界面，也可以点击工具栏“查询”按钮。选择“年”和“季度”查询该季度每个“营业类型”的“成本比率”。</a:t>
            </a:r>
            <a:endParaRPr lang="en-US" altLang="zh-CN" sz="1400" dirty="0" smtClean="0"/>
          </a:p>
          <a:p>
            <a:pPr marL="0" indent="0">
              <a:buNone/>
            </a:pPr>
            <a:endParaRPr lang="en-US" altLang="zh-CN" sz="1800" dirty="0" smtClean="0">
              <a:latin typeface="+mn-lt"/>
            </a:endParaRPr>
          </a:p>
          <a:p>
            <a:pPr>
              <a:buFont typeface="+mj-lt"/>
              <a:buAutoNum type="arabicPeriod"/>
            </a:pPr>
            <a:endParaRPr lang="en-US" altLang="zh-CN" sz="1400" dirty="0" smtClean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8718" y="1844824"/>
            <a:ext cx="5939585" cy="460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2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五、季度数据</a:t>
            </a:r>
            <a:r>
              <a:rPr lang="en-US" altLang="zh-CN" dirty="0"/>
              <a:t>-</a:t>
            </a:r>
            <a:r>
              <a:rPr lang="zh-CN" altLang="en-US" dirty="0"/>
              <a:t>成本比率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lphaLcPeriod" startAt="2"/>
            </a:pPr>
            <a:r>
              <a:rPr lang="zh-CN" altLang="en-US" sz="1400" dirty="0" smtClean="0"/>
              <a:t>新增</a:t>
            </a:r>
            <a:r>
              <a:rPr lang="en-US" altLang="zh-CN" sz="1400" dirty="0" smtClean="0"/>
              <a:t>——</a:t>
            </a:r>
            <a:r>
              <a:rPr lang="zh-CN" altLang="en-US" sz="1400" dirty="0" smtClean="0"/>
              <a:t>成本比率</a:t>
            </a:r>
            <a:endParaRPr lang="en-US" altLang="zh-CN" sz="1400" dirty="0" smtClean="0"/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 smtClean="0"/>
              <a:t>点击工具栏“新增”按钮，选择“年”、“季度”、“营业分类” ，然后填写“成本比率”，点击 “确定”按钮。也可以点击 “复制最近数据”，将自动将最近月份的有效数据复制一份到当前月份。</a:t>
            </a: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628800"/>
            <a:ext cx="6128794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5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五、季度数据</a:t>
            </a:r>
            <a:r>
              <a:rPr lang="en-US" altLang="zh-CN" dirty="0"/>
              <a:t>-</a:t>
            </a:r>
            <a:r>
              <a:rPr lang="zh-CN" altLang="en-US" dirty="0"/>
              <a:t>成本比率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lphaLcPeriod" startAt="3"/>
            </a:pPr>
            <a:r>
              <a:rPr lang="zh-CN" altLang="en-US" sz="1400" dirty="0"/>
              <a:t>修改</a:t>
            </a:r>
            <a:r>
              <a:rPr lang="en-US" altLang="zh-CN" sz="1400" dirty="0" smtClean="0"/>
              <a:t>——</a:t>
            </a:r>
            <a:r>
              <a:rPr lang="zh-CN" altLang="en-US" sz="1400" dirty="0" smtClean="0"/>
              <a:t>成本比率</a:t>
            </a:r>
            <a:endParaRPr lang="en-US" altLang="zh-CN" sz="1400" dirty="0" smtClean="0"/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 smtClean="0"/>
              <a:t>在查询界面，根据“年份”和“季度”先查询出要修改的数据，选中要修改的行，然后点击工具栏“修改”按钮，在修改界面</a:t>
            </a:r>
            <a:r>
              <a:rPr lang="zh-CN" altLang="en-US" sz="1000" dirty="0"/>
              <a:t>修改</a:t>
            </a:r>
            <a:r>
              <a:rPr lang="zh-CN" altLang="en-US" sz="1000" dirty="0" smtClean="0"/>
              <a:t>“成本比率”后，点击 “确认修改”。</a:t>
            </a: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700808"/>
            <a:ext cx="6048672" cy="4690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925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五、季度数据</a:t>
            </a:r>
            <a:r>
              <a:rPr lang="en-US" altLang="zh-CN" dirty="0"/>
              <a:t>-</a:t>
            </a:r>
            <a:r>
              <a:rPr lang="zh-CN" altLang="en-US" dirty="0"/>
              <a:t>成本比率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lphaLcPeriod" startAt="4"/>
            </a:pPr>
            <a:r>
              <a:rPr lang="zh-CN" altLang="en-US" sz="1400" dirty="0"/>
              <a:t>删除</a:t>
            </a:r>
            <a:r>
              <a:rPr lang="en-US" altLang="zh-CN" sz="1400" dirty="0" smtClean="0"/>
              <a:t>——</a:t>
            </a:r>
            <a:r>
              <a:rPr lang="zh-CN" altLang="en-US" sz="1400" dirty="0" smtClean="0"/>
              <a:t>成本比率</a:t>
            </a:r>
            <a:endParaRPr lang="en-US" altLang="zh-CN" sz="1400" dirty="0" smtClean="0"/>
          </a:p>
          <a:p>
            <a:pPr lvl="1">
              <a:buFont typeface="Wingdings" pitchFamily="2" charset="2"/>
              <a:buChar char="u"/>
            </a:pPr>
            <a:r>
              <a:rPr lang="zh-CN" altLang="en-US" sz="1000" dirty="0"/>
              <a:t>在查询界面，根据</a:t>
            </a:r>
            <a:r>
              <a:rPr lang="zh-CN" altLang="en-US" sz="1000" dirty="0" smtClean="0"/>
              <a:t>“年份”和“季度” 进行数据查询，选中要删除的数据行，点击工具栏“删除”按钮。</a:t>
            </a: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  <a:p>
            <a:pPr lvl="1">
              <a:buFont typeface="+mj-lt"/>
              <a:buAutoNum type="alphaLcPeriod"/>
            </a:pPr>
            <a:endParaRPr lang="en-US" altLang="zh-CN" sz="1000" dirty="0" smtClean="0"/>
          </a:p>
          <a:p>
            <a:pPr lvl="1">
              <a:buFont typeface="+mj-lt"/>
              <a:buAutoNum type="alphaLcPeriod"/>
            </a:pPr>
            <a:endParaRPr lang="en-US" altLang="zh-CN" sz="10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605" y="1484784"/>
            <a:ext cx="6314516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53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六、成本分析</a:t>
            </a:r>
            <a:r>
              <a:rPr lang="en-US" altLang="zh-CN" dirty="0" smtClean="0"/>
              <a:t>-EMS SMT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+mj-lt"/>
              <a:buAutoNum type="arabicPeriod"/>
            </a:pPr>
            <a:r>
              <a:rPr lang="en-US" altLang="zh-CN" sz="1800" dirty="0" smtClean="0">
                <a:latin typeface="+mn-lt"/>
              </a:rPr>
              <a:t>EMS SMT</a:t>
            </a:r>
          </a:p>
          <a:p>
            <a:pPr marL="800100" lvl="1" indent="-342900">
              <a:buFont typeface="+mj-lt"/>
              <a:buAutoNum type="alphaLcPeriod"/>
            </a:pPr>
            <a:r>
              <a:rPr lang="zh-CN" altLang="en-US" sz="1400" dirty="0" smtClean="0"/>
              <a:t>成本运算：在进行成本计算前，请先进行“数据完整性检查”，该功能会帮助检查该月是否存在需要参与成本计算的各项数据。数据完整性检查完毕，点击“成本计算”，如果当月已经存在成本计算的结果，请先点击“清空本月计算结果”，然后重新计算。明细表展示的是当月的日成本。</a:t>
            </a:r>
            <a:endParaRPr lang="en-US" altLang="zh-CN" sz="1400" dirty="0" smtClean="0"/>
          </a:p>
          <a:p>
            <a:pPr marL="0" indent="0">
              <a:buNone/>
            </a:pPr>
            <a:endParaRPr lang="en-US" altLang="zh-CN" sz="1800" dirty="0" smtClean="0">
              <a:latin typeface="+mn-lt"/>
            </a:endParaRPr>
          </a:p>
          <a:p>
            <a:pPr>
              <a:buFont typeface="+mj-lt"/>
              <a:buAutoNum type="arabicPeriod"/>
            </a:pPr>
            <a:endParaRPr lang="en-US" altLang="zh-CN" sz="1400" dirty="0" smtClean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573" y="2276872"/>
            <a:ext cx="8703208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4751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RESOURCE_PATHS_HASH_2" val="ce18f4ae30b624fb865113138860d87de1ab1eab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9">
      <a:majorFont>
        <a:latin typeface="Arial"/>
        <a:ea typeface="黑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gradFill rotWithShape="1">
          <a:gsLst>
            <a:gs pos="0">
              <a:srgbClr val="94B200"/>
            </a:gs>
            <a:gs pos="100000">
              <a:srgbClr val="667A00"/>
            </a:gs>
          </a:gsLst>
          <a:lin ang="5400000" scaled="1"/>
        </a:gradFill>
        <a:ln>
          <a:noFill/>
        </a:ln>
        <a:effectLst>
          <a:outerShdw dist="35921" dir="2700000" algn="ctr" rotWithShape="0">
            <a:srgbClr val="667A00"/>
          </a:outerShdw>
        </a:effectLst>
      </a:spPr>
      <a:bodyPr anchor="ctr"/>
      <a:lstStyle>
        <a:defPPr algn="ctr">
          <a:defRPr sz="2800" b="1" kern="0" dirty="0">
            <a:solidFill>
              <a:srgbClr val="FFFFFF"/>
            </a:solidFill>
            <a:latin typeface="华文细黑" pitchFamily="2" charset="-122"/>
            <a:ea typeface="华文细黑" pitchFamily="2" charset="-122"/>
          </a:defRPr>
        </a:defPPr>
      </a:lstStyle>
    </a:sp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7926</TotalTime>
  <Words>4388</Words>
  <Application>Microsoft Office PowerPoint</Application>
  <PresentationFormat>全屏显示(4:3)</PresentationFormat>
  <Paragraphs>1195</Paragraphs>
  <Slides>105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105</vt:i4>
      </vt:variant>
    </vt:vector>
  </HeadingPairs>
  <TitlesOfParts>
    <vt:vector size="106" baseType="lpstr">
      <vt:lpstr>Office 主题​​</vt:lpstr>
      <vt:lpstr>一、成本分析模块列表</vt:lpstr>
      <vt:lpstr>一、成本分析模块列表</vt:lpstr>
      <vt:lpstr>二、基础数据-营业分类</vt:lpstr>
      <vt:lpstr>二、基础数据-营业分类</vt:lpstr>
      <vt:lpstr>二、基础数据-营业分类</vt:lpstr>
      <vt:lpstr>二、基础数据-营业分类</vt:lpstr>
      <vt:lpstr>二、基础数据-营业分类</vt:lpstr>
      <vt:lpstr>二、基础数据-营业分类</vt:lpstr>
      <vt:lpstr>二、基础数据-拉别</vt:lpstr>
      <vt:lpstr>二、基础数据-拉别</vt:lpstr>
      <vt:lpstr>二、基础数据-拉别</vt:lpstr>
      <vt:lpstr>二、基础数据-拉别</vt:lpstr>
      <vt:lpstr>二、基础数据-拉别</vt:lpstr>
      <vt:lpstr>二、基础数据-拉别</vt:lpstr>
      <vt:lpstr>二、基础数据-部门</vt:lpstr>
      <vt:lpstr>二、基础数据-部门</vt:lpstr>
      <vt:lpstr>二、基础数据-部门</vt:lpstr>
      <vt:lpstr>二、基础数据-部门</vt:lpstr>
      <vt:lpstr>二、基础数据-部门</vt:lpstr>
      <vt:lpstr>二、基础数据-部门</vt:lpstr>
      <vt:lpstr>二、基础数据-部门对照表</vt:lpstr>
      <vt:lpstr>二、基础数据-部门对照表</vt:lpstr>
      <vt:lpstr>二、基础数据-部门对照表</vt:lpstr>
      <vt:lpstr>二、基础数据-部门对照表</vt:lpstr>
      <vt:lpstr>二、基础数据-部门对照表</vt:lpstr>
      <vt:lpstr>二、基础数据-间接人工</vt:lpstr>
      <vt:lpstr>二、基础数据-间接人工</vt:lpstr>
      <vt:lpstr>二、基础数据-间接人工</vt:lpstr>
      <vt:lpstr>二、基础数据-间接人工</vt:lpstr>
      <vt:lpstr>二、基础数据-间接人工</vt:lpstr>
      <vt:lpstr>二、基础数据-间接人工</vt:lpstr>
      <vt:lpstr>二、基础数据-上班类型</vt:lpstr>
      <vt:lpstr>二、基础数据-上班类型</vt:lpstr>
      <vt:lpstr>二、基础数据-上班类型</vt:lpstr>
      <vt:lpstr>二、基础数据-上班类型</vt:lpstr>
      <vt:lpstr>二、基础数据-上班类型</vt:lpstr>
      <vt:lpstr>二、基础数据-上班类型</vt:lpstr>
      <vt:lpstr>二、基础数据-考勤</vt:lpstr>
      <vt:lpstr>三、日数据-EMS HH产出工时</vt:lpstr>
      <vt:lpstr>三、日数据-生产点数</vt:lpstr>
      <vt:lpstr>三、日数据-生产点数</vt:lpstr>
      <vt:lpstr>三、日数据-费用转嫁</vt:lpstr>
      <vt:lpstr>三、日数据-费用转嫁</vt:lpstr>
      <vt:lpstr>三、日数据-费用转嫁</vt:lpstr>
      <vt:lpstr>三、日数据-费用转嫁</vt:lpstr>
      <vt:lpstr>三、日数据-终端产出台数</vt:lpstr>
      <vt:lpstr>三、日数据-信道产出数量</vt:lpstr>
      <vt:lpstr>三、日数据-信道产出数量</vt:lpstr>
      <vt:lpstr>三、日数据-信道产出数量</vt:lpstr>
      <vt:lpstr>三、日数据-信道产出数量</vt:lpstr>
      <vt:lpstr>三、日数据-临时工工时</vt:lpstr>
      <vt:lpstr>三、日数据-临时工工时</vt:lpstr>
      <vt:lpstr>三、日数据-临时工工时</vt:lpstr>
      <vt:lpstr>三、日数据-临时工工时</vt:lpstr>
      <vt:lpstr>四、月数据-直接人工费率</vt:lpstr>
      <vt:lpstr>四、月数据-直接人工费率</vt:lpstr>
      <vt:lpstr>四、月数据-直接人工费率</vt:lpstr>
      <vt:lpstr>四、月数据-直接人工费率</vt:lpstr>
      <vt:lpstr>四、月数据-间接人工费率</vt:lpstr>
      <vt:lpstr>四、月数据-间接人工费率</vt:lpstr>
      <vt:lpstr>四、月数据-间接人工费率</vt:lpstr>
      <vt:lpstr>四、月数据-间接人工费率</vt:lpstr>
      <vt:lpstr>四、月数据-折旧费用</vt:lpstr>
      <vt:lpstr>四、月数据-折旧费用</vt:lpstr>
      <vt:lpstr>四、月数据-折旧费用</vt:lpstr>
      <vt:lpstr>四、月数据-折旧费用</vt:lpstr>
      <vt:lpstr>四、月数据-租赁费用</vt:lpstr>
      <vt:lpstr>四、月数据-租赁费用</vt:lpstr>
      <vt:lpstr>四、月数据-租赁费用</vt:lpstr>
      <vt:lpstr>四、月数据-租赁费用</vt:lpstr>
      <vt:lpstr>四、月数据-水电费</vt:lpstr>
      <vt:lpstr>四、月数据-水电费</vt:lpstr>
      <vt:lpstr>四、月数据-水电费</vt:lpstr>
      <vt:lpstr>四、月数据-水电费</vt:lpstr>
      <vt:lpstr>四、月数据-标准单点成本</vt:lpstr>
      <vt:lpstr>四、月数据-标准单点成本</vt:lpstr>
      <vt:lpstr>四、月数据-标准单点成本</vt:lpstr>
      <vt:lpstr>四、月数据-标准单点成本</vt:lpstr>
      <vt:lpstr>四、月数据-部门标准单点成本</vt:lpstr>
      <vt:lpstr>四、月数据-部门标准单点成本</vt:lpstr>
      <vt:lpstr>四、月数据-部门标准单点成本</vt:lpstr>
      <vt:lpstr>四、月数据-部门标准单点成本</vt:lpstr>
      <vt:lpstr>四、月数据-钢网成本占比</vt:lpstr>
      <vt:lpstr>四、月数据-钢网成本占比</vt:lpstr>
      <vt:lpstr>四、月数据-钢网成本占比</vt:lpstr>
      <vt:lpstr>四、月数据-钢网成本占比</vt:lpstr>
      <vt:lpstr>四、月数据-特殊工单归集</vt:lpstr>
      <vt:lpstr>四、月数据-特殊工单归集</vt:lpstr>
      <vt:lpstr>四、月数据-特殊工单归集</vt:lpstr>
      <vt:lpstr>四、月数据-特殊工单归集</vt:lpstr>
      <vt:lpstr>四、月数据-临时工费率</vt:lpstr>
      <vt:lpstr>四、月数据-临时工费率</vt:lpstr>
      <vt:lpstr>四、月数据-临时工费率</vt:lpstr>
      <vt:lpstr>四、月数据-临时工费率</vt:lpstr>
      <vt:lpstr>五、季度数据-成本比率</vt:lpstr>
      <vt:lpstr>五、季度数据-成本比率</vt:lpstr>
      <vt:lpstr>五、季度数据-成本比率</vt:lpstr>
      <vt:lpstr>五、季度数据-成本比率</vt:lpstr>
      <vt:lpstr>六、成本分析-EMS SMT</vt:lpstr>
      <vt:lpstr>六、成本分析-EMS SMT</vt:lpstr>
      <vt:lpstr>六、成本分析-EMS SMT</vt:lpstr>
      <vt:lpstr>六、成本分析-EMS SMT</vt:lpstr>
      <vt:lpstr>六、成本分析-EMS SMT</vt:lpstr>
      <vt:lpstr>六、成本分析-EMS SMT</vt:lpstr>
      <vt:lpstr>六、成本分析-EMS SMT</vt:lpstr>
    </vt:vector>
  </TitlesOfParts>
  <Manager>海能达版权所有，拷贝必究</Manager>
  <Company>深圳海能达通信股份有限公司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深圳海能达标准PPT图示V2.0</dc:title>
  <dc:creator>深圳海能达</dc:creator>
  <dc:description>深圳海能达版权所有www.hytera.com</dc:description>
  <cp:lastModifiedBy>liubaoping 22544</cp:lastModifiedBy>
  <cp:revision>590</cp:revision>
  <dcterms:created xsi:type="dcterms:W3CDTF">2011-12-29T08:26:56Z</dcterms:created>
  <dcterms:modified xsi:type="dcterms:W3CDTF">2017-08-04T03:47:33Z</dcterms:modified>
</cp:coreProperties>
</file>